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303" r:id="rId31"/>
    <p:sldId id="304" r:id="rId32"/>
    <p:sldId id="300" r:id="rId33"/>
    <p:sldId id="301" r:id="rId34"/>
    <p:sldId id="302" r:id="rId35"/>
    <p:sldId id="287" r:id="rId36"/>
    <p:sldId id="289" r:id="rId37"/>
    <p:sldId id="290" r:id="rId38"/>
    <p:sldId id="291" r:id="rId39"/>
    <p:sldId id="292" r:id="rId40"/>
    <p:sldId id="293" r:id="rId41"/>
    <p:sldId id="294" r:id="rId42"/>
    <p:sldId id="299" r:id="rId43"/>
    <p:sldId id="295" r:id="rId44"/>
    <p:sldId id="296" r:id="rId45"/>
    <p:sldId id="297" r:id="rId46"/>
    <p:sldId id="298" r:id="rId4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40A77D-AAEE-42B3-8D24-042EC4461803}">
  <a:tblStyle styleId="{3540A77D-AAEE-42B3-8D24-042EC4461803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BB0F44C0-855C-4A5D-8664-AA7CBC0B960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9EFF7"/>
          </a:solidFill>
        </a:fill>
      </a:tcStyle>
    </a:wholeTbl>
    <a:band1H>
      <a:tcStyle>
        <a:tcBdr/>
        <a:fill>
          <a:solidFill>
            <a:srgbClr val="D0DEEF"/>
          </a:solidFill>
        </a:fill>
      </a:tcStyle>
    </a:band1H>
    <a:band1V>
      <a:tcStyle>
        <a:tcBdr/>
        <a:fill>
          <a:solidFill>
            <a:srgbClr val="D0DEEF"/>
          </a:solidFill>
        </a:fill>
      </a:tcStyle>
    </a:band1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2A9F15E9-2A80-4795-B0AA-299AF1767D8B}" styleName="Table_2"/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938" autoAdjust="0"/>
  </p:normalViewPr>
  <p:slideViewPr>
    <p:cSldViewPr snapToGrid="0">
      <p:cViewPr varScale="1">
        <p:scale>
          <a:sx n="71" d="100"/>
          <a:sy n="71" d="100"/>
        </p:scale>
        <p:origin x="12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Individual Product Cost</a:t>
            </a:r>
            <a:endParaRPr lang="en-US" dirty="0"/>
          </a:p>
        </c:rich>
      </c:tx>
      <c:layout>
        <c:manualLayout>
          <c:xMode val="edge"/>
          <c:yMode val="edge"/>
          <c:x val="0.3416641169853768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Estimated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Microcontroller</c:v>
                </c:pt>
                <c:pt idx="1">
                  <c:v>Fingerprint Sensor</c:v>
                </c:pt>
                <c:pt idx="2">
                  <c:v>Bluetooth Module</c:v>
                </c:pt>
                <c:pt idx="3">
                  <c:v>Blood alcohol Sensor</c:v>
                </c:pt>
                <c:pt idx="4">
                  <c:v>Battery</c:v>
                </c:pt>
                <c:pt idx="5">
                  <c:v>Remote Key Fob</c:v>
                </c:pt>
                <c:pt idx="6">
                  <c:v>PCB</c:v>
                </c:pt>
                <c:pt idx="7">
                  <c:v>Overflow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40</c:v>
                </c:pt>
                <c:pt idx="1">
                  <c:v>90</c:v>
                </c:pt>
                <c:pt idx="2">
                  <c:v>35</c:v>
                </c:pt>
                <c:pt idx="3">
                  <c:v>45</c:v>
                </c:pt>
                <c:pt idx="4">
                  <c:v>5</c:v>
                </c:pt>
                <c:pt idx="5">
                  <c:v>30</c:v>
                </c:pt>
                <c:pt idx="6">
                  <c:v>90</c:v>
                </c:pt>
                <c:pt idx="7">
                  <c:v>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A3E-4266-9CAD-D2E99B88E0C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Microcontroller</c:v>
                </c:pt>
                <c:pt idx="1">
                  <c:v>Fingerprint Sensor</c:v>
                </c:pt>
                <c:pt idx="2">
                  <c:v>Bluetooth Module</c:v>
                </c:pt>
                <c:pt idx="3">
                  <c:v>Blood alcohol Sensor</c:v>
                </c:pt>
                <c:pt idx="4">
                  <c:v>Battery</c:v>
                </c:pt>
                <c:pt idx="5">
                  <c:v>Remote Key Fob</c:v>
                </c:pt>
                <c:pt idx="6">
                  <c:v>PCB</c:v>
                </c:pt>
                <c:pt idx="7">
                  <c:v>Overflow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15</c:v>
                </c:pt>
                <c:pt idx="1">
                  <c:v>50</c:v>
                </c:pt>
                <c:pt idx="2">
                  <c:v>20</c:v>
                </c:pt>
                <c:pt idx="3">
                  <c:v>10</c:v>
                </c:pt>
                <c:pt idx="4">
                  <c:v>5</c:v>
                </c:pt>
                <c:pt idx="5">
                  <c:v>0</c:v>
                </c:pt>
                <c:pt idx="6">
                  <c:v>30</c:v>
                </c:pt>
                <c:pt idx="7">
                  <c:v>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A3E-4266-9CAD-D2E99B88E0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9436064"/>
        <c:axId val="959436392"/>
      </c:lineChart>
      <c:catAx>
        <c:axId val="959436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9436392"/>
        <c:crosses val="autoZero"/>
        <c:auto val="1"/>
        <c:lblAlgn val="ctr"/>
        <c:lblOffset val="100"/>
        <c:noMultiLvlLbl val="0"/>
      </c:catAx>
      <c:valAx>
        <c:axId val="959436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9436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jpg>
</file>

<file path=ppt/media/image40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The MQ-3 sensor operates by heating a piece of tin dioxide and passing current through it. Tin dioxide’s conductive properties change in the presence of alcohol. 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Using the effect of a voltage divider we can read the voltage across a load resistor and relate that to alcohol presence.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Deciding Factor: price and product support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30" name="Shape 2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NAM can you add words to fill up white space</a:t>
            </a:r>
            <a:endParaRPr dirty="0"/>
          </a:p>
        </p:txBody>
      </p:sp>
      <p:sp>
        <p:nvSpPr>
          <p:cNvPr id="268" name="Shape 2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5" name="Shape 3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12649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6" name="Shape 3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38794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457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4211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893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6" name="Shape 3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2" name="Shape 3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Estimated, bought multiple components, and does not include PCB yet</a:t>
            </a:r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7947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7" name="Shape 3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3" name="Shape 3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8" name="Shape 3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4" name="Shape 3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chose to use the MQ-3 alcohol sensor because of its simplicity, sensitivity, and fast response time. This sensor provides an analog output that can be read and analyzed by a microcontroller to decipher the sobriety of the user.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-US" sz="1300" smtClean="0">
                <a:solidFill>
                  <a:schemeClr val="dk2"/>
                </a:solidFill>
              </a:rPr>
              <a:t>‹#›</a:t>
            </a:fld>
            <a:endParaRPr lang="en-US" sz="1300">
              <a:solidFill>
                <a:schemeClr val="dk2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80035245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223639"/>
            <a:ext cx="9601200" cy="1485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-US" sz="1300" smtClean="0">
                <a:solidFill>
                  <a:schemeClr val="dk2"/>
                </a:solidFill>
              </a:rPr>
              <a:t>‹#›</a:t>
            </a:fld>
            <a:endParaRPr lang="en-US" sz="13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08431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-US" sz="1300" smtClean="0">
                <a:solidFill>
                  <a:schemeClr val="dk2"/>
                </a:solidFill>
              </a:rPr>
              <a:t>‹#›</a:t>
            </a:fld>
            <a:endParaRPr lang="en-US" sz="13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60557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831300" y="117116"/>
            <a:ext cx="11360700" cy="7635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buSzPct val="100000"/>
              <a:defRPr sz="19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buSzPct val="100000"/>
              <a:defRPr sz="19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8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214114"/>
            <a:ext cx="9601200" cy="14859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186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-US" sz="1300" smtClean="0">
                <a:solidFill>
                  <a:schemeClr val="dk2"/>
                </a:solidFill>
              </a:rPr>
              <a:t>‹#›</a:t>
            </a:fld>
            <a:endParaRPr lang="en-US" sz="1300">
              <a:solidFill>
                <a:schemeClr val="dk2"/>
              </a:solidFill>
            </a:endParaRPr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689904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36" y="214113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06193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002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5755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33350"/>
            <a:ext cx="9601200" cy="14859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-US" sz="1300" smtClean="0">
                <a:solidFill>
                  <a:schemeClr val="dk2"/>
                </a:solidFill>
              </a:rPr>
              <a:t>‹#›</a:t>
            </a:fld>
            <a:endParaRPr lang="en-US" sz="13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51209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131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-US" sz="1300" smtClean="0">
                <a:solidFill>
                  <a:schemeClr val="dk2"/>
                </a:solidFill>
              </a:rPr>
              <a:t>‹#›</a:t>
            </a:fld>
            <a:endParaRPr lang="en-US" sz="1300">
              <a:solidFill>
                <a:schemeClr val="dk2"/>
              </a:solidFill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97865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-US" sz="1300" smtClean="0">
                <a:solidFill>
                  <a:schemeClr val="dk2"/>
                </a:solidFill>
              </a:rPr>
              <a:t>‹#›</a:t>
            </a:fld>
            <a:endParaRPr lang="en-US" sz="1300">
              <a:solidFill>
                <a:schemeClr val="dk2"/>
              </a:solidFill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131279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-US" sz="1300" smtClean="0">
                <a:solidFill>
                  <a:schemeClr val="dk2"/>
                </a:solidFill>
              </a:rPr>
              <a:t>‹#›</a:t>
            </a:fld>
            <a:endParaRPr lang="en-US" sz="1300">
              <a:solidFill>
                <a:schemeClr val="dk2"/>
              </a:solidFill>
            </a:endParaRPr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3938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6000" b="1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BreathaLock</a:t>
            </a:r>
            <a:br>
              <a:rPr lang="en-US" sz="60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Critical Design Review</a:t>
            </a:r>
            <a:br>
              <a:rPr lang="en-US" sz="4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reathalyzer Integrated Onto A Key fob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Group #31</a:t>
            </a: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Nic</a:t>
            </a:r>
            <a:r>
              <a:rPr lang="en-US" sz="1500" dirty="0">
                <a:solidFill>
                  <a:srgbClr val="000000"/>
                </a:solidFill>
              </a:rPr>
              <a:t>holas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Fraser</a:t>
            </a:r>
            <a:r>
              <a:rPr lang="en-US" sz="1500" dirty="0">
                <a:solidFill>
                  <a:srgbClr val="000000"/>
                </a:solidFill>
              </a:rPr>
              <a:t>, Electrical Engineer</a:t>
            </a: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Nam Ngo,  Electrical Engineer</a:t>
            </a: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Charles Taylor, Computer Engineer</a:t>
            </a: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25000"/>
              <a:buFont typeface="Arial"/>
              <a:buNone/>
            </a:pPr>
            <a:br>
              <a:rPr lang="en-US" sz="15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15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9530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dirty="0">
                <a:sym typeface="Calibri"/>
              </a:rPr>
              <a:t>Alcohol Sensor Subsystem</a:t>
            </a:r>
            <a:endParaRPr lang="en-US" sz="4400" i="0" u="none" strike="noStrik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Shape 139"/>
          <p:cNvSpPr txBox="1">
            <a:spLocks noGrp="1"/>
          </p:cNvSpPr>
          <p:nvPr>
            <p:ph idx="1"/>
          </p:nvPr>
        </p:nvSpPr>
        <p:spPr>
          <a:xfrm>
            <a:off x="5928352" y="3396175"/>
            <a:ext cx="4648200" cy="1130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800" b="0" i="0" u="none" strike="noStrike" cap="non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pic>
        <p:nvPicPr>
          <p:cNvPr id="140" name="Shape 140" descr="AlcoholSensorOperati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60550" y="1560532"/>
            <a:ext cx="3854450" cy="25725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1" name="Shape 14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37902" y="1560532"/>
            <a:ext cx="3629100" cy="1467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2" name="Shape 142"/>
          <p:cNvSpPr txBox="1"/>
          <p:nvPr/>
        </p:nvSpPr>
        <p:spPr>
          <a:xfrm>
            <a:off x="838200" y="4526475"/>
            <a:ext cx="10428300" cy="177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457200">
              <a:spcBef>
                <a:spcPts val="0"/>
              </a:spcBef>
              <a:buFont typeface="+mj-lt"/>
              <a:buAutoNum type="arabicPeriod"/>
            </a:pPr>
            <a:r>
              <a:rPr lang="en-US" sz="2400" dirty="0"/>
              <a:t>The MQ-3 sensor operates by heating a piece of tin dioxide and passing current through it. </a:t>
            </a:r>
          </a:p>
          <a:p>
            <a:pPr marL="457200" lvl="0" indent="-457200">
              <a:spcBef>
                <a:spcPts val="0"/>
              </a:spcBef>
              <a:buFont typeface="+mj-lt"/>
              <a:buAutoNum type="arabicPeriod"/>
            </a:pPr>
            <a:r>
              <a:rPr lang="en-US" sz="2400" dirty="0"/>
              <a:t>Tin dioxide’s conductive properties change in the presence of alcohol. </a:t>
            </a:r>
          </a:p>
          <a:p>
            <a:pPr marL="457200" lvl="0" indent="-457200">
              <a:spcBef>
                <a:spcPts val="0"/>
              </a:spcBef>
              <a:buFont typeface="+mj-lt"/>
              <a:buAutoNum type="arabicPeriod"/>
            </a:pPr>
            <a:r>
              <a:rPr lang="en-US" sz="2400" dirty="0"/>
              <a:t>Using the effect of a voltage divider we can read the voltage across a load resistor and relate that to alcohol presence.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855706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dirty="0"/>
              <a:t>Fingerprint Sensor Options</a:t>
            </a: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1800" y="1374500"/>
            <a:ext cx="1325700" cy="13257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9" name="Shape 149" descr="FingerprintSensorPicturewithfinge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28249" y="1374500"/>
            <a:ext cx="1211700" cy="1390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150" name="Shape 150"/>
          <p:cNvGraphicFramePr/>
          <p:nvPr>
            <p:extLst>
              <p:ext uri="{D42A27DB-BD31-4B8C-83A1-F6EECF244321}">
                <p14:modId xmlns:p14="http://schemas.microsoft.com/office/powerpoint/2010/main" val="191597048"/>
              </p:ext>
            </p:extLst>
          </p:nvPr>
        </p:nvGraphicFramePr>
        <p:xfrm>
          <a:off x="1168050" y="3069980"/>
          <a:ext cx="10287000" cy="347451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342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53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Name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ZFM-20 (</a:t>
                      </a:r>
                      <a:r>
                        <a:rPr lang="en-US" b="1" dirty="0" err="1"/>
                        <a:t>Adafruit</a:t>
                      </a:r>
                      <a:r>
                        <a:rPr lang="en-US" b="1" dirty="0"/>
                        <a:t>) Series Fingerprint Sensor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GT-511C3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Cost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$49.95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$31.95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Baud Rate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9600-57600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/>
                        <a:t>9600</a:t>
                      </a:r>
                      <a:endParaRPr lang="en-US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Voltage Required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3.6-6v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3.3-6v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Required Pins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dirty="0" err="1"/>
                        <a:t>Vcc</a:t>
                      </a:r>
                      <a:r>
                        <a:rPr lang="en-US" dirty="0"/>
                        <a:t>, GND, </a:t>
                      </a:r>
                      <a:r>
                        <a:rPr lang="en-US" dirty="0" err="1"/>
                        <a:t>Tx</a:t>
                      </a:r>
                      <a:r>
                        <a:rPr lang="en-US" dirty="0"/>
                        <a:t>, Rx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/>
                        <a:t>Vcc, GND, Tx, Rx</a:t>
                      </a:r>
                      <a:endParaRPr lang="en-US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Product Support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High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Some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Deciding Factor</a:t>
                      </a: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0" dirty="0"/>
                        <a:t>Product support and the ZFM-20 is more modular and size effective.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lang="en-US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8564155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8145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dirty="0">
                <a:sym typeface="Calibri"/>
              </a:rPr>
              <a:t>Fingerprint Sensor Characteristics</a:t>
            </a:r>
            <a:endParaRPr lang="en-US"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57" name="Shape 157"/>
          <p:cNvGraphicFramePr/>
          <p:nvPr>
            <p:extLst>
              <p:ext uri="{D42A27DB-BD31-4B8C-83A1-F6EECF244321}">
                <p14:modId xmlns:p14="http://schemas.microsoft.com/office/powerpoint/2010/main" val="1862305632"/>
              </p:ext>
            </p:extLst>
          </p:nvPr>
        </p:nvGraphicFramePr>
        <p:xfrm>
          <a:off x="5163391" y="1320801"/>
          <a:ext cx="6327509" cy="4519710"/>
        </p:xfrm>
        <a:graphic>
          <a:graphicData uri="http://schemas.openxmlformats.org/drawingml/2006/table">
            <a:tbl>
              <a:tblPr firstRow="1" firstCol="1" bandRow="1">
                <a:noFill/>
                <a:tableStyleId>{BB0F44C0-855C-4A5D-8664-AA7CBC0B9604}</a:tableStyleId>
              </a:tblPr>
              <a:tblGrid>
                <a:gridCol w="30385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89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219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 dirty="0"/>
                        <a:t>Component</a:t>
                      </a:r>
                    </a:p>
                  </a:txBody>
                  <a:tcPr marL="102875" marR="1028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Fingerprint Sensor</a:t>
                      </a:r>
                    </a:p>
                  </a:txBody>
                  <a:tcPr marL="102875" marR="102875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19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Supply voltage </a:t>
                      </a:r>
                    </a:p>
                  </a:txBody>
                  <a:tcPr marL="102875" marR="1028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3.6-6.0VDC</a:t>
                      </a:r>
                    </a:p>
                  </a:txBody>
                  <a:tcPr marL="102875" marR="102875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19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Operating Current</a:t>
                      </a:r>
                    </a:p>
                  </a:txBody>
                  <a:tcPr marL="102875" marR="1028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120mA max</a:t>
                      </a:r>
                    </a:p>
                  </a:txBody>
                  <a:tcPr marL="102875" marR="102875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19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Peak Current </a:t>
                      </a:r>
                    </a:p>
                  </a:txBody>
                  <a:tcPr marL="102875" marR="1028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120mA</a:t>
                      </a:r>
                    </a:p>
                  </a:txBody>
                  <a:tcPr marL="102875" marR="102875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19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Imaging time</a:t>
                      </a:r>
                    </a:p>
                  </a:txBody>
                  <a:tcPr marL="102875" marR="1028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Less than 1 second</a:t>
                      </a:r>
                    </a:p>
                  </a:txBody>
                  <a:tcPr marL="102875" marR="102875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19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Interface </a:t>
                      </a:r>
                    </a:p>
                  </a:txBody>
                  <a:tcPr marL="102875" marR="1028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TTL Serial</a:t>
                      </a:r>
                    </a:p>
                  </a:txBody>
                  <a:tcPr marL="102875" marR="102875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219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Dimension</a:t>
                      </a:r>
                    </a:p>
                  </a:txBody>
                  <a:tcPr marL="102875" marR="1028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/>
                        <a:t>56 x 20 x 21.5mm</a:t>
                      </a:r>
                    </a:p>
                  </a:txBody>
                  <a:tcPr marL="102875" marR="102875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219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 dirty="0"/>
                        <a:t>Weight</a:t>
                      </a:r>
                    </a:p>
                  </a:txBody>
                  <a:tcPr marL="102875" marR="1028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 dirty="0"/>
                        <a:t>20 grams</a:t>
                      </a:r>
                    </a:p>
                  </a:txBody>
                  <a:tcPr marL="102875" marR="102875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219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 dirty="0"/>
                        <a:t>Modes</a:t>
                      </a:r>
                    </a:p>
                  </a:txBody>
                  <a:tcPr marL="102875" marR="1028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800" u="none" strike="noStrike" cap="none" dirty="0"/>
                        <a:t>Enrolling, Searching and Deleting</a:t>
                      </a:r>
                    </a:p>
                  </a:txBody>
                  <a:tcPr marL="102875" marR="102875" marT="0" marB="0"/>
                </a:tc>
                <a:extLst>
                  <a:ext uri="{0D108BD9-81ED-4DB2-BD59-A6C34878D82A}">
                    <a16:rowId xmlns:a16="http://schemas.microsoft.com/office/drawing/2014/main" val="13521683"/>
                  </a:ext>
                </a:extLst>
              </a:tr>
            </a:tbl>
          </a:graphicData>
        </a:graphic>
      </p:graphicFrame>
      <p:pic>
        <p:nvPicPr>
          <p:cNvPr id="158" name="Shape 158" descr="FingerprintSensorPicturewithfing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4901" y="1320800"/>
            <a:ext cx="3670300" cy="40512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95177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ea typeface="Calibri"/>
                <a:cs typeface="Calibri"/>
                <a:sym typeface="Calibri"/>
              </a:rPr>
              <a:t>Bluetooth Module </a:t>
            </a:r>
            <a:r>
              <a:rPr lang="en-US" dirty="0"/>
              <a:t>Options</a:t>
            </a:r>
          </a:p>
        </p:txBody>
      </p:sp>
      <p:graphicFrame>
        <p:nvGraphicFramePr>
          <p:cNvPr id="165" name="Shape 165"/>
          <p:cNvGraphicFramePr/>
          <p:nvPr>
            <p:extLst>
              <p:ext uri="{D42A27DB-BD31-4B8C-83A1-F6EECF244321}">
                <p14:modId xmlns:p14="http://schemas.microsoft.com/office/powerpoint/2010/main" val="3825670814"/>
              </p:ext>
            </p:extLst>
          </p:nvPr>
        </p:nvGraphicFramePr>
        <p:xfrm>
          <a:off x="2100566" y="2610615"/>
          <a:ext cx="8802992" cy="4145788"/>
        </p:xfrm>
        <a:graphic>
          <a:graphicData uri="http://schemas.openxmlformats.org/drawingml/2006/table">
            <a:tbl>
              <a:tblPr firstRow="1" bandRow="1">
                <a:noFill/>
                <a:tableStyleId>{BB0F44C0-855C-4A5D-8664-AA7CBC0B9604}</a:tableStyleId>
              </a:tblPr>
              <a:tblGrid>
                <a:gridCol w="22007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07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007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0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8578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 dirty="0">
                        <a:latin typeface="+mn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>
                          <a:latin typeface="+mn-lt"/>
                        </a:rPr>
                        <a:t>Bluefruit LE UART Friend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>
                          <a:latin typeface="+mn-lt"/>
                        </a:rPr>
                        <a:t>Phantom YoYo JY-MCU Bluetooth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>
                          <a:latin typeface="+mn-lt"/>
                        </a:rPr>
                        <a:t>BLE Nano –nRF51822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979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>
                          <a:latin typeface="+mn-lt"/>
                        </a:rPr>
                        <a:t>Cost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dirty="0">
                          <a:latin typeface="+mn-lt"/>
                        </a:rPr>
                        <a:t>$17.50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>
                          <a:latin typeface="+mn-lt"/>
                        </a:rPr>
                        <a:t>$11.99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>
                          <a:latin typeface="+mn-lt"/>
                        </a:rPr>
                        <a:t>$24.95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005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>
                          <a:latin typeface="+mn-lt"/>
                        </a:rPr>
                        <a:t>Power Consumption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 dirty="0">
                          <a:latin typeface="+mn-lt"/>
                        </a:rPr>
                        <a:t>Low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>
                          <a:latin typeface="+mn-lt"/>
                        </a:rPr>
                        <a:t>Moderate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dirty="0">
                          <a:latin typeface="+mn-lt"/>
                        </a:rPr>
                        <a:t>Low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05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>
                          <a:latin typeface="+mn-lt"/>
                        </a:rPr>
                        <a:t>Compatibility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>
                          <a:latin typeface="+mn-lt"/>
                        </a:rPr>
                        <a:t>IOS/Andriod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800" dirty="0">
                          <a:latin typeface="+mn-lt"/>
                        </a:rPr>
                        <a:t>IOS/</a:t>
                      </a:r>
                      <a:r>
                        <a:rPr lang="en-US" sz="1800" dirty="0" err="1">
                          <a:latin typeface="+mn-lt"/>
                        </a:rPr>
                        <a:t>Andriod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800">
                          <a:latin typeface="+mn-lt"/>
                        </a:rPr>
                        <a:t>IOS/Andriod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>
                        <a:latin typeface="+mn-l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005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 dirty="0">
                          <a:latin typeface="+mn-lt"/>
                        </a:rPr>
                        <a:t>Technical Support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 dirty="0">
                          <a:latin typeface="+mn-lt"/>
                        </a:rPr>
                        <a:t>High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>
                          <a:latin typeface="+mn-lt"/>
                        </a:rPr>
                        <a:t>Low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dirty="0">
                          <a:latin typeface="+mn-lt"/>
                        </a:rPr>
                        <a:t>High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005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 dirty="0">
                          <a:latin typeface="+mn-lt"/>
                        </a:rPr>
                        <a:t>Deciding Factor</a:t>
                      </a:r>
                    </a:p>
                  </a:txBody>
                  <a:tcPr marL="91450" marR="91450" marT="45725" marB="45725"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atin typeface="+mn-lt"/>
                        </a:rPr>
                        <a:t>Price and product support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lang="en-US" sz="1800" b="1" dirty="0">
                        <a:latin typeface="+mn-lt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lang="en-US" sz="1800" dirty="0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lang="en-US"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95469564"/>
                  </a:ext>
                </a:extLst>
              </a:tr>
            </a:tbl>
          </a:graphicData>
        </a:graphic>
      </p:graphicFrame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2062" y="1151699"/>
            <a:ext cx="1310825" cy="12303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625" y="1202494"/>
            <a:ext cx="1230325" cy="12303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8" name="Shape 1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5250" y="1239112"/>
            <a:ext cx="1157100" cy="11571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8272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 err="1">
                <a:ea typeface="Calibri"/>
                <a:cs typeface="Calibri"/>
                <a:sym typeface="Calibri"/>
              </a:rPr>
              <a:t>Bluefruit</a:t>
            </a:r>
            <a:r>
              <a:rPr lang="en-US" sz="4400" b="0" i="0" u="none" strike="noStrike" cap="none" dirty="0">
                <a:ea typeface="Calibri"/>
                <a:cs typeface="Calibri"/>
                <a:sym typeface="Calibri"/>
              </a:rPr>
              <a:t> LE UART Friend</a:t>
            </a:r>
          </a:p>
        </p:txBody>
      </p:sp>
      <p:graphicFrame>
        <p:nvGraphicFramePr>
          <p:cNvPr id="175" name="Shape 175"/>
          <p:cNvGraphicFramePr/>
          <p:nvPr>
            <p:extLst>
              <p:ext uri="{D42A27DB-BD31-4B8C-83A1-F6EECF244321}">
                <p14:modId xmlns:p14="http://schemas.microsoft.com/office/powerpoint/2010/main" val="161886438"/>
              </p:ext>
            </p:extLst>
          </p:nvPr>
        </p:nvGraphicFramePr>
        <p:xfrm>
          <a:off x="4927600" y="1391173"/>
          <a:ext cx="6413500" cy="4798948"/>
        </p:xfrm>
        <a:graphic>
          <a:graphicData uri="http://schemas.openxmlformats.org/drawingml/2006/table">
            <a:tbl>
              <a:tblPr firstRow="1" firstCol="1" bandRow="1">
                <a:noFill/>
                <a:tableStyleId>{BB0F44C0-855C-4A5D-8664-AA7CBC0B9604}</a:tableStyleId>
              </a:tblPr>
              <a:tblGrid>
                <a:gridCol w="2188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253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55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Onboard Processing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 dirty="0"/>
                        <a:t>ARM Cortex 16Mhz</a:t>
                      </a:r>
                    </a:p>
                  </a:txBody>
                  <a:tcPr marL="96050" marR="9605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5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Flash Memory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256KB</a:t>
                      </a:r>
                    </a:p>
                  </a:txBody>
                  <a:tcPr marL="96050" marR="9605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55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RAM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32KB SRAM</a:t>
                      </a:r>
                    </a:p>
                  </a:txBody>
                  <a:tcPr marL="96050" marR="9605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55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Baud Rate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UART at 9600 Baud</a:t>
                      </a:r>
                    </a:p>
                  </a:txBody>
                  <a:tcPr marL="96050" marR="9605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55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 dirty="0"/>
                        <a:t>Supply Voltage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 dirty="0"/>
                        <a:t>5v-safe input with onboard voltage regulation</a:t>
                      </a:r>
                    </a:p>
                  </a:txBody>
                  <a:tcPr marL="96050" marR="9605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55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Dimensions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21 x 32 x 5mm              </a:t>
                      </a:r>
                    </a:p>
                  </a:txBody>
                  <a:tcPr marL="96050" marR="9605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55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/>
                        <a:t>Weight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1700" dirty="0"/>
                        <a:t>3.4g</a:t>
                      </a:r>
                    </a:p>
                  </a:txBody>
                  <a:tcPr marL="96050" marR="9605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76" name="Shape 176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3282" y="1391160"/>
            <a:ext cx="3411288" cy="3375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878086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Power System</a:t>
            </a:r>
            <a:endParaRPr dirty="0"/>
          </a:p>
        </p:txBody>
      </p:sp>
      <p:pic>
        <p:nvPicPr>
          <p:cNvPr id="5" name="Shape 109" descr="Overall Diagram by Person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9703" y="1275646"/>
            <a:ext cx="9137797" cy="52521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Rectangle 1"/>
          <p:cNvSpPr/>
          <p:nvPr/>
        </p:nvSpPr>
        <p:spPr>
          <a:xfrm>
            <a:off x="1435100" y="3403600"/>
            <a:ext cx="1765300" cy="3124200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857999" y="3898900"/>
            <a:ext cx="3492501" cy="2245737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8809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/>
              <a:t>Power options </a:t>
            </a:r>
          </a:p>
        </p:txBody>
      </p:sp>
      <p:graphicFrame>
        <p:nvGraphicFramePr>
          <p:cNvPr id="8" name="Shape 175"/>
          <p:cNvGraphicFramePr/>
          <p:nvPr>
            <p:extLst>
              <p:ext uri="{D42A27DB-BD31-4B8C-83A1-F6EECF244321}">
                <p14:modId xmlns:p14="http://schemas.microsoft.com/office/powerpoint/2010/main" val="3387394052"/>
              </p:ext>
            </p:extLst>
          </p:nvPr>
        </p:nvGraphicFramePr>
        <p:xfrm>
          <a:off x="787825" y="1435100"/>
          <a:ext cx="5854275" cy="5145259"/>
        </p:xfrm>
        <a:graphic>
          <a:graphicData uri="http://schemas.openxmlformats.org/drawingml/2006/table">
            <a:tbl>
              <a:tblPr firstRow="1" firstCol="1" bandRow="1">
                <a:noFill/>
                <a:tableStyleId>{BB0F44C0-855C-4A5D-8664-AA7CBC0B9604}</a:tableStyleId>
              </a:tblPr>
              <a:tblGrid>
                <a:gridCol w="15139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5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5103">
                  <a:extLst>
                    <a:ext uri="{9D8B030D-6E8A-4147-A177-3AD203B41FA5}">
                      <a16:colId xmlns:a16="http://schemas.microsoft.com/office/drawing/2014/main" val="1429384732"/>
                    </a:ext>
                  </a:extLst>
                </a:gridCol>
              </a:tblGrid>
              <a:tr h="917592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+mj-lt"/>
                        </a:rPr>
                        <a:t>Main PCB (9V) </a:t>
                      </a:r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endParaRPr lang="en-US" sz="1700" dirty="0">
                        <a:latin typeface="+mn-lt"/>
                      </a:endParaRPr>
                    </a:p>
                  </a:txBody>
                  <a:tcPr marL="96050" marR="96050" marT="0" marB="0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endParaRPr lang="en-US" sz="1700" dirty="0"/>
                    </a:p>
                  </a:txBody>
                  <a:tcPr marL="96050" marR="96050" marT="0" marB="0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endParaRPr lang="en-US" sz="1700" dirty="0"/>
                    </a:p>
                  </a:txBody>
                  <a:tcPr marL="96050" marR="96050" marT="0" marB="0"/>
                </a:tc>
                <a:extLst>
                  <a:ext uri="{0D108BD9-81ED-4DB2-BD59-A6C34878D82A}">
                    <a16:rowId xmlns:a16="http://schemas.microsoft.com/office/drawing/2014/main" val="1012057295"/>
                  </a:ext>
                </a:extLst>
              </a:tr>
              <a:tr h="787237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lang="en-US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>
                          <a:latin typeface="+mn-lt"/>
                        </a:rPr>
                        <a:t>Pros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>
                          <a:latin typeface="+mn-lt"/>
                        </a:rPr>
                        <a:t>Cons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5626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600" dirty="0">
                          <a:latin typeface="+mn-lt"/>
                        </a:rPr>
                        <a:t>9V Standard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Compact 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Long shelf life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Light Weight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Awkward dimension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9974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600" dirty="0">
                          <a:latin typeface="+mn-lt"/>
                        </a:rPr>
                        <a:t>6 x 1.5V AA 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457200" lvl="0" indent="-22860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High energy density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Heavy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Not compact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4196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600" dirty="0">
                          <a:latin typeface="+mn-lt"/>
                        </a:rPr>
                        <a:t>3 x 3V coin cell 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Ultra-compact 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Light weight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>
                          <a:latin typeface="+mn-lt"/>
                        </a:rPr>
                        <a:t>Low energy density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Shape 175"/>
          <p:cNvGraphicFramePr/>
          <p:nvPr>
            <p:extLst>
              <p:ext uri="{D42A27DB-BD31-4B8C-83A1-F6EECF244321}">
                <p14:modId xmlns:p14="http://schemas.microsoft.com/office/powerpoint/2010/main" val="2673765442"/>
              </p:ext>
            </p:extLst>
          </p:nvPr>
        </p:nvGraphicFramePr>
        <p:xfrm>
          <a:off x="6883400" y="2780986"/>
          <a:ext cx="5181600" cy="3786751"/>
        </p:xfrm>
        <a:graphic>
          <a:graphicData uri="http://schemas.openxmlformats.org/drawingml/2006/table">
            <a:tbl>
              <a:tblPr firstRow="1" firstCol="1" bandRow="1">
                <a:noFill/>
                <a:tableStyleId>{BB0F44C0-855C-4A5D-8664-AA7CBC0B9604}</a:tableStyleId>
              </a:tblPr>
              <a:tblGrid>
                <a:gridCol w="958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5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941">
                  <a:extLst>
                    <a:ext uri="{9D8B030D-6E8A-4147-A177-3AD203B41FA5}">
                      <a16:colId xmlns:a16="http://schemas.microsoft.com/office/drawing/2014/main" val="1429384732"/>
                    </a:ext>
                  </a:extLst>
                </a:gridCol>
              </a:tblGrid>
              <a:tr h="1042952">
                <a:tc gridSpan="3"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3200" dirty="0"/>
                        <a:t>Transmitter(6V) </a:t>
                      </a:r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endParaRPr lang="en-US" sz="1700" dirty="0">
                        <a:latin typeface="+mn-lt"/>
                      </a:endParaRPr>
                    </a:p>
                  </a:txBody>
                  <a:tcPr marL="96050" marR="96050" marT="0" marB="0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endParaRPr lang="en-US" sz="1700" dirty="0"/>
                    </a:p>
                  </a:txBody>
                  <a:tcPr marL="96050" marR="96050" marT="0" marB="0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endParaRPr lang="en-US" sz="1700" dirty="0"/>
                    </a:p>
                  </a:txBody>
                  <a:tcPr marL="96050" marR="96050" marT="0" marB="0"/>
                </a:tc>
                <a:extLst>
                  <a:ext uri="{0D108BD9-81ED-4DB2-BD59-A6C34878D82A}">
                    <a16:rowId xmlns:a16="http://schemas.microsoft.com/office/drawing/2014/main" val="1012057295"/>
                  </a:ext>
                </a:extLst>
              </a:tr>
              <a:tr h="894788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lang="en-US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>
                          <a:latin typeface="+mn-lt"/>
                        </a:rPr>
                        <a:t>Pros </a:t>
                      </a:r>
                      <a:endParaRPr lang="en-US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>
                          <a:latin typeface="+mn-lt"/>
                        </a:rPr>
                        <a:t>Cons</a:t>
                      </a:r>
                      <a:endParaRPr lang="en-US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4281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600" dirty="0"/>
                        <a:t>2 x 3V Coin-cell 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Ultra compact</a:t>
                      </a:r>
                    </a:p>
                    <a:p>
                      <a:pPr marL="457200" lvl="0" indent="-22860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Shelf life 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22860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Low energy density 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473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600" dirty="0"/>
                        <a:t>4 x 1.5AA </a:t>
                      </a:r>
                    </a:p>
                  </a:txBody>
                  <a:tcPr marL="96050" marR="96050" marT="0" marB="0"/>
                </a:tc>
                <a:tc>
                  <a:txBody>
                    <a:bodyPr/>
                    <a:lstStyle/>
                    <a:p>
                      <a:pPr marL="457200" lvl="0" indent="-22860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High energy density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Heavy </a:t>
                      </a:r>
                    </a:p>
                    <a:p>
                      <a:pPr marL="457200" lvl="0" indent="-22860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Not compact 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AutoShape 4" descr="Image result for battery icon with transparency"/>
          <p:cNvSpPr>
            <a:spLocks noChangeAspect="1" noChangeArrowheads="1"/>
          </p:cNvSpPr>
          <p:nvPr/>
        </p:nvSpPr>
        <p:spPr bwMode="auto">
          <a:xfrm rot="5400000">
            <a:off x="7569200" y="167608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https://d30y9cdsu7xlg0.cloudfront.net/png/25629-2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572500" y="985223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885436" y="214113"/>
            <a:ext cx="9601200" cy="83998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/>
              <a:t>Battery Selection 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sz="half" idx="1"/>
          </p:nvPr>
        </p:nvSpPr>
        <p:spPr>
          <a:xfrm>
            <a:off x="962177" y="1219199"/>
            <a:ext cx="4447786" cy="3581401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2800" dirty="0"/>
              <a:t>Main PCB: 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Standard 9V battery </a:t>
            </a:r>
          </a:p>
          <a:p>
            <a:pPr lvl="1">
              <a:spcBef>
                <a:spcPts val="0"/>
              </a:spcBef>
            </a:pPr>
            <a:r>
              <a:rPr lang="en-US" sz="2800" dirty="0"/>
              <a:t>Lithium ion, Lithium polymer, nickel-metal hydride </a:t>
            </a:r>
          </a:p>
          <a:p>
            <a:pPr lvl="1">
              <a:spcBef>
                <a:spcPts val="0"/>
              </a:spcBef>
            </a:pPr>
            <a:r>
              <a:rPr lang="en-US" sz="2800" dirty="0"/>
              <a:t>Rechargeable, </a:t>
            </a:r>
            <a:r>
              <a:rPr lang="en-US" sz="2800" dirty="0" err="1"/>
              <a:t>nonrechargable</a:t>
            </a:r>
            <a:endParaRPr lang="en-US" sz="2800" dirty="0"/>
          </a:p>
          <a:p>
            <a:pPr marL="0" lvl="0" indent="0">
              <a:spcBef>
                <a:spcPts val="0"/>
              </a:spcBef>
              <a:buNone/>
            </a:pPr>
            <a:endParaRPr sz="2800" dirty="0"/>
          </a:p>
          <a:p>
            <a:pPr lvl="0">
              <a:spcBef>
                <a:spcPts val="0"/>
              </a:spcBef>
              <a:buNone/>
            </a:pPr>
            <a:endParaRPr sz="2800" dirty="0"/>
          </a:p>
        </p:txBody>
      </p:sp>
      <p:sp>
        <p:nvSpPr>
          <p:cNvPr id="200" name="Shape 200"/>
          <p:cNvSpPr txBox="1">
            <a:spLocks noGrp="1"/>
          </p:cNvSpPr>
          <p:nvPr>
            <p:ph sz="half" idx="2"/>
          </p:nvPr>
        </p:nvSpPr>
        <p:spPr>
          <a:xfrm>
            <a:off x="6982603" y="1219199"/>
            <a:ext cx="4447786" cy="3581401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800" dirty="0"/>
              <a:t>RF transmitter: 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2x 3V coin-cell </a:t>
            </a:r>
          </a:p>
          <a:p>
            <a:pPr lvl="1">
              <a:spcBef>
                <a:spcPts val="0"/>
              </a:spcBef>
            </a:pPr>
            <a:r>
              <a:rPr lang="en-US" sz="2800" dirty="0"/>
              <a:t>Lithium ion </a:t>
            </a:r>
          </a:p>
          <a:p>
            <a:pPr marL="0" lvl="0" indent="0">
              <a:spcBef>
                <a:spcPts val="0"/>
              </a:spcBef>
              <a:buNone/>
            </a:pPr>
            <a:endParaRPr sz="2800" dirty="0"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557441" y="4965108"/>
            <a:ext cx="1203350" cy="214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4441" y="3317157"/>
            <a:ext cx="1823099" cy="171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838200" y="73675"/>
            <a:ext cx="10515600" cy="1325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RF transmitter, RF receiver</a:t>
            </a:r>
          </a:p>
        </p:txBody>
      </p:sp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1900" y="3607974"/>
            <a:ext cx="2294224" cy="165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Shape 2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16128" y="3607978"/>
            <a:ext cx="2205944" cy="165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3543" y="3607975"/>
            <a:ext cx="1102081" cy="1655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Shape 2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95625" y="3607977"/>
            <a:ext cx="2487249" cy="1655572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Shape 212"/>
          <p:cNvSpPr/>
          <p:nvPr/>
        </p:nvSpPr>
        <p:spPr>
          <a:xfrm>
            <a:off x="5645636" y="4236262"/>
            <a:ext cx="820500" cy="39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" name="Shape 213"/>
          <p:cNvSpPr txBox="1"/>
          <p:nvPr/>
        </p:nvSpPr>
        <p:spPr>
          <a:xfrm>
            <a:off x="1492225" y="2757175"/>
            <a:ext cx="3697800" cy="39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/>
              <a:t>Previous transmitter and receiver</a:t>
            </a:r>
            <a:r>
              <a:rPr lang="en-US"/>
              <a:t> </a:t>
            </a:r>
          </a:p>
        </p:txBody>
      </p:sp>
      <p:sp>
        <p:nvSpPr>
          <p:cNvPr id="214" name="Shape 214"/>
          <p:cNvSpPr txBox="1"/>
          <p:nvPr/>
        </p:nvSpPr>
        <p:spPr>
          <a:xfrm>
            <a:off x="7368025" y="2715925"/>
            <a:ext cx="3661200" cy="48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/>
              <a:t>Current transmitter and receiver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885436" y="214113"/>
            <a:ext cx="9601200" cy="725687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Modeling RF transmitter</a:t>
            </a:r>
          </a:p>
        </p:txBody>
      </p:sp>
      <p:sp>
        <p:nvSpPr>
          <p:cNvPr id="220" name="Shape 220"/>
          <p:cNvSpPr txBox="1">
            <a:spLocks noGrp="1"/>
          </p:cNvSpPr>
          <p:nvPr>
            <p:ph sz="half" idx="1"/>
          </p:nvPr>
        </p:nvSpPr>
        <p:spPr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Knowns: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/>
              <a:t>Device output given device input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/>
              <a:t>Operating voltage of 4-6V 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/>
              <a:t>RF transmitter component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/>
              <a:t>LED status given an input </a:t>
            </a:r>
          </a:p>
          <a:p>
            <a:pPr marL="457200" lvl="0" indent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Unknowns: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/>
              <a:t>Circuit schematic</a:t>
            </a:r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9800" y="2992725"/>
            <a:ext cx="5867400" cy="1712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7383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Motivation 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idx="1"/>
          </p:nvPr>
        </p:nvSpPr>
        <p:spPr>
          <a:xfrm>
            <a:off x="1054100" y="1295400"/>
            <a:ext cx="9918700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1,825 college students between the ages of 18 and 24 die from alcohol-related unintentional injuries, including motor vehicle crashes.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Mitigate drunk driving by adding barriers 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alternatives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Alaska DMV estimates that over 5 years, a DUI costs the convicted driver almost $25,000, and Tennessee estimates that figure at between $5,000 and $10,000.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Being in “physical control” (essentially inside the car, not driving) of the vehicle can 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still 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 in a DUI charge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title"/>
          </p:nvPr>
        </p:nvSpPr>
        <p:spPr>
          <a:xfrm>
            <a:off x="876300" y="174262"/>
            <a:ext cx="9601200" cy="78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Overall PCB Schematic</a:t>
            </a:r>
          </a:p>
        </p:txBody>
      </p:sp>
      <p:pic>
        <p:nvPicPr>
          <p:cNvPr id="227" name="Shape 227" descr="Schematic.png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800" y="860062"/>
            <a:ext cx="10479590" cy="58836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914400" y="172501"/>
            <a:ext cx="9601200" cy="876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 PCB Schematic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295400" y="878325"/>
            <a:ext cx="10479590" cy="5883638"/>
            <a:chOff x="1473200" y="1012462"/>
            <a:chExt cx="10479590" cy="5883638"/>
          </a:xfrm>
        </p:grpSpPr>
        <p:pic>
          <p:nvPicPr>
            <p:cNvPr id="7" name="Shape 227" descr="Schematic.png"/>
            <p:cNvPicPr preferRelativeResize="0"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473200" y="1012462"/>
              <a:ext cx="10479590" cy="588363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8" name="Rectangle 7"/>
            <p:cNvSpPr/>
            <p:nvPr/>
          </p:nvSpPr>
          <p:spPr>
            <a:xfrm>
              <a:off x="1473200" y="1346200"/>
              <a:ext cx="3695700" cy="16764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Shape 233"/>
          <p:cNvSpPr txBox="1"/>
          <p:nvPr/>
        </p:nvSpPr>
        <p:spPr>
          <a:xfrm>
            <a:off x="1529650" y="2767001"/>
            <a:ext cx="3227200" cy="43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Regulated Power Supply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914400" y="87937"/>
            <a:ext cx="8585200" cy="959975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Microcontroller PCB schematic </a:t>
            </a:r>
          </a:p>
        </p:txBody>
      </p:sp>
      <p:pic>
        <p:nvPicPr>
          <p:cNvPr id="241" name="Shape 241" descr="MCUSchematic.png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454" y="783138"/>
            <a:ext cx="10686036" cy="5999546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Shape 240"/>
          <p:cNvSpPr txBox="1"/>
          <p:nvPr/>
        </p:nvSpPr>
        <p:spPr>
          <a:xfrm>
            <a:off x="6217527" y="5358413"/>
            <a:ext cx="1967700" cy="40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Microcontroller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title"/>
          </p:nvPr>
        </p:nvSpPr>
        <p:spPr>
          <a:xfrm>
            <a:off x="800100" y="150019"/>
            <a:ext cx="9601200" cy="7254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ea typeface="Calibri"/>
                <a:cs typeface="Calibri"/>
                <a:sym typeface="Calibri"/>
              </a:rPr>
              <a:t>PCB Transmitter integration Schematic</a:t>
            </a:r>
          </a:p>
        </p:txBody>
      </p:sp>
      <p:sp>
        <p:nvSpPr>
          <p:cNvPr id="248" name="Shape 248"/>
          <p:cNvSpPr txBox="1"/>
          <p:nvPr/>
        </p:nvSpPr>
        <p:spPr>
          <a:xfrm>
            <a:off x="4804075" y="6390200"/>
            <a:ext cx="3324300" cy="28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Mosfet switch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315330" y="765231"/>
            <a:ext cx="10479590" cy="5907269"/>
            <a:chOff x="1320800" y="836431"/>
            <a:chExt cx="10479590" cy="5907269"/>
          </a:xfrm>
        </p:grpSpPr>
        <p:pic>
          <p:nvPicPr>
            <p:cNvPr id="7" name="Shape 227" descr="Schematic.png"/>
            <p:cNvPicPr preferRelativeResize="0"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20800" y="860062"/>
              <a:ext cx="10479590" cy="588363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8" name="Rectangle 7"/>
            <p:cNvSpPr/>
            <p:nvPr/>
          </p:nvSpPr>
          <p:spPr>
            <a:xfrm>
              <a:off x="4966745" y="5448300"/>
              <a:ext cx="3187700" cy="12700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781800" y="836431"/>
              <a:ext cx="3302000" cy="1335269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7" name="Shape 247"/>
          <p:cNvSpPr txBox="1"/>
          <p:nvPr/>
        </p:nvSpPr>
        <p:spPr>
          <a:xfrm>
            <a:off x="7337765" y="1949537"/>
            <a:ext cx="2959200" cy="49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Unlock Lock Pushbutton </a:t>
            </a:r>
          </a:p>
        </p:txBody>
      </p:sp>
      <p:sp>
        <p:nvSpPr>
          <p:cNvPr id="10" name="Shape 247"/>
          <p:cNvSpPr txBox="1"/>
          <p:nvPr/>
        </p:nvSpPr>
        <p:spPr>
          <a:xfrm>
            <a:off x="8148975" y="6193500"/>
            <a:ext cx="1234735" cy="49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MOSFET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889000" y="105345"/>
            <a:ext cx="9601200" cy="8399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PCB senso</a:t>
            </a:r>
            <a:r>
              <a:rPr lang="en-US" dirty="0"/>
              <a:t>r Integration </a:t>
            </a:r>
            <a:r>
              <a:rPr lang="en-US" sz="4400" b="0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Schematic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143080" y="860062"/>
            <a:ext cx="10479590" cy="5883638"/>
            <a:chOff x="1320800" y="860062"/>
            <a:chExt cx="10479590" cy="5883638"/>
          </a:xfrm>
        </p:grpSpPr>
        <p:pic>
          <p:nvPicPr>
            <p:cNvPr id="8" name="Shape 227" descr="Schematic.png"/>
            <p:cNvPicPr preferRelativeResize="0"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20800" y="860062"/>
              <a:ext cx="10479590" cy="588363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9" name="Rectangle 8"/>
            <p:cNvSpPr/>
            <p:nvPr/>
          </p:nvSpPr>
          <p:spPr>
            <a:xfrm>
              <a:off x="8610600" y="2679700"/>
              <a:ext cx="2781300" cy="17399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952550" y="4499338"/>
              <a:ext cx="851770" cy="17399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616200" y="4051300"/>
              <a:ext cx="2362200" cy="1806938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6" name="Shape 256"/>
          <p:cNvSpPr txBox="1"/>
          <p:nvPr/>
        </p:nvSpPr>
        <p:spPr>
          <a:xfrm>
            <a:off x="8774830" y="2253281"/>
            <a:ext cx="2439350" cy="4264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Fingerprint Sensor 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8045080" y="6233219"/>
            <a:ext cx="2210700" cy="36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Bluetooth Module 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2730210" y="5872338"/>
            <a:ext cx="2210170" cy="36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Alcohol </a:t>
            </a:r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Sensor</a:t>
            </a:r>
            <a:r>
              <a:rPr lang="en-US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title"/>
          </p:nvPr>
        </p:nvSpPr>
        <p:spPr>
          <a:xfrm>
            <a:off x="825076" y="214114"/>
            <a:ext cx="9601200" cy="493548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/>
              <a:t>PCB  Status LED Integration Schematic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106675" y="809262"/>
            <a:ext cx="10479590" cy="5883638"/>
            <a:chOff x="1712410" y="707662"/>
            <a:chExt cx="10479590" cy="5883638"/>
          </a:xfrm>
        </p:grpSpPr>
        <p:pic>
          <p:nvPicPr>
            <p:cNvPr id="5" name="Shape 227" descr="Schematic.png"/>
            <p:cNvPicPr preferRelativeResize="0"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12410" y="707662"/>
              <a:ext cx="10479590" cy="588363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" name="Rectangle 1"/>
            <p:cNvSpPr/>
            <p:nvPr/>
          </p:nvSpPr>
          <p:spPr>
            <a:xfrm>
              <a:off x="10210800" y="4572000"/>
              <a:ext cx="1981200" cy="13081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8649745" y="4783900"/>
              <a:ext cx="532355" cy="1239900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5" name="Shape 265"/>
          <p:cNvSpPr txBox="1"/>
          <p:nvPr/>
        </p:nvSpPr>
        <p:spPr>
          <a:xfrm>
            <a:off x="8839276" y="6004550"/>
            <a:ext cx="1587000" cy="63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Status LEDs 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>
            <a:spLocks noGrp="1"/>
          </p:cNvSpPr>
          <p:nvPr>
            <p:ph type="title"/>
          </p:nvPr>
        </p:nvSpPr>
        <p:spPr>
          <a:xfrm>
            <a:off x="838200" y="1976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PCB Eagle Board Layout</a:t>
            </a:r>
          </a:p>
        </p:txBody>
      </p:sp>
      <p:pic>
        <p:nvPicPr>
          <p:cNvPr id="271" name="Shape 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175" y="1523375"/>
            <a:ext cx="3401464" cy="50298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72" name="Shape 2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8449" y="1523375"/>
            <a:ext cx="2353924" cy="47958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214114"/>
            <a:ext cx="9601200" cy="751086"/>
          </a:xfrm>
        </p:spPr>
        <p:txBody>
          <a:bodyPr/>
          <a:lstStyle/>
          <a:p>
            <a:r>
              <a:rPr lang="en-US" dirty="0"/>
              <a:t>Software &amp; MCU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568303" y="965200"/>
            <a:ext cx="9963297" cy="5569820"/>
            <a:chOff x="1568303" y="965200"/>
            <a:chExt cx="9963297" cy="5569820"/>
          </a:xfrm>
        </p:grpSpPr>
        <p:pic>
          <p:nvPicPr>
            <p:cNvPr id="3" name="Shape 109" descr="Overall Diagram by Person (1)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68303" y="965200"/>
              <a:ext cx="9963297" cy="556982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ectangle 4"/>
            <p:cNvSpPr/>
            <p:nvPr/>
          </p:nvSpPr>
          <p:spPr>
            <a:xfrm>
              <a:off x="4038600" y="1071364"/>
              <a:ext cx="1638300" cy="1257300"/>
            </a:xfrm>
            <a:prstGeom prst="rect">
              <a:avLst/>
            </a:prstGeom>
            <a:noFill/>
            <a:ln w="57150"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5892800" y="3077010"/>
              <a:ext cx="1701800" cy="2561790"/>
            </a:xfrm>
            <a:prstGeom prst="rect">
              <a:avLst/>
            </a:prstGeom>
            <a:noFill/>
            <a:ln w="57150"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>
            <a:spLocks noGrp="1"/>
          </p:cNvSpPr>
          <p:nvPr>
            <p:ph type="title"/>
          </p:nvPr>
        </p:nvSpPr>
        <p:spPr>
          <a:xfrm>
            <a:off x="838199" y="238125"/>
            <a:ext cx="10515600" cy="11253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/>
              <a:t>Microcontroller Development Environment </a:t>
            </a:r>
          </a:p>
        </p:txBody>
      </p:sp>
      <p:graphicFrame>
        <p:nvGraphicFramePr>
          <p:cNvPr id="283" name="Shape 283"/>
          <p:cNvGraphicFramePr/>
          <p:nvPr>
            <p:extLst>
              <p:ext uri="{D42A27DB-BD31-4B8C-83A1-F6EECF244321}">
                <p14:modId xmlns:p14="http://schemas.microsoft.com/office/powerpoint/2010/main" val="1226749271"/>
              </p:ext>
            </p:extLst>
          </p:nvPr>
        </p:nvGraphicFramePr>
        <p:xfrm>
          <a:off x="4043728" y="1826320"/>
          <a:ext cx="7843470" cy="4803081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2614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44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44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0947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Arduino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MSP430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0476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/>
                        <a:t>Pros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b="1" dirty="0"/>
                        <a:t>Well documented 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Easy to use 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Removable microcontroller 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b="1" dirty="0"/>
                        <a:t>User friendly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b="1" dirty="0"/>
                        <a:t>Group was very familiar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b="1" dirty="0"/>
                        <a:t>Low power 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Removable microcontroller </a:t>
                      </a:r>
                    </a:p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b="1" dirty="0"/>
                        <a:t>Fast Performance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753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/>
                        <a:t>Cons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Slow performance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r>
                        <a:rPr lang="en-US" dirty="0"/>
                        <a:t>Moderate Understanding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4123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/>
                        <a:t>Deciding Factor</a:t>
                      </a: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marL="228600" lvl="0" indent="0" rtl="0"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Based on experience, user documentation, and user friendliness we went with the </a:t>
                      </a:r>
                      <a:r>
                        <a:rPr lang="en-US" b="1" dirty="0"/>
                        <a:t>Arduino</a:t>
                      </a:r>
                      <a:r>
                        <a:rPr lang="en-US" dirty="0"/>
                        <a:t> for development purposes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marL="457200" lvl="0" indent="-228600" rtl="0">
                        <a:spcBef>
                          <a:spcPts val="0"/>
                        </a:spcBef>
                        <a:buChar char="●"/>
                      </a:pPr>
                      <a:endParaRPr lang="en-US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195143077"/>
                  </a:ext>
                </a:extLst>
              </a:tr>
            </a:tbl>
          </a:graphicData>
        </a:graphic>
      </p:graphicFrame>
      <p:pic>
        <p:nvPicPr>
          <p:cNvPr id="284" name="Shape 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498" y="1887037"/>
            <a:ext cx="2679701" cy="20880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85" name="Shape 285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9498" y="4409804"/>
            <a:ext cx="2724865" cy="20174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title"/>
          </p:nvPr>
        </p:nvSpPr>
        <p:spPr>
          <a:xfrm>
            <a:off x="770025" y="232200"/>
            <a:ext cx="10515600" cy="10124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dirty="0"/>
              <a:t>Project Microcontroller  </a:t>
            </a:r>
          </a:p>
        </p:txBody>
      </p:sp>
      <p:graphicFrame>
        <p:nvGraphicFramePr>
          <p:cNvPr id="292" name="Shape 292"/>
          <p:cNvGraphicFramePr/>
          <p:nvPr>
            <p:extLst>
              <p:ext uri="{D42A27DB-BD31-4B8C-83A1-F6EECF244321}">
                <p14:modId xmlns:p14="http://schemas.microsoft.com/office/powerpoint/2010/main" val="4092165163"/>
              </p:ext>
            </p:extLst>
          </p:nvPr>
        </p:nvGraphicFramePr>
        <p:xfrm>
          <a:off x="1609725" y="1942500"/>
          <a:ext cx="10007601" cy="438885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33358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58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5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ATmega328p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6190"/>
                        <a:buFont typeface="Arial"/>
                        <a:buNone/>
                      </a:pPr>
                      <a:r>
                        <a:rPr lang="en-US" b="1" dirty="0"/>
                        <a:t>MSP430G2212IN20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CPU speed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16MHz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16MHz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Program Memory Size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32KB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2KB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RAM Memory Size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2KB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256 Byte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Operating voltage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5V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1.8V-3.6V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Number of I/O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16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Cost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$2.18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$1.65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Experience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High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Moderate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Documentation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Great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Moderate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Goals and Objectives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sz="half" idx="2"/>
          </p:nvPr>
        </p:nvSpPr>
        <p:spPr>
          <a:xfrm>
            <a:off x="1418103" y="1729096"/>
            <a:ext cx="5524564" cy="45813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Mitigate drunk driving for vehicle owners</a:t>
            </a:r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a 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inexpensive 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barrier for users that frequently drunk drive</a:t>
            </a:r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Build a breathalyzer that links to phone via </a:t>
            </a: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luetooth</a:t>
            </a:r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Upon a satisfactory alcohol limit trigger the unlock</a:t>
            </a:r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a device small enough to not be cumbersome </a:t>
            </a:r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a civic service to our peers</a:t>
            </a:r>
          </a:p>
          <a:p>
            <a:pPr marL="0" marR="0" lvl="0" indent="0" algn="l" rtl="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2667" y="1729096"/>
            <a:ext cx="4993266" cy="4005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>
            <a:spLocks noGrp="1"/>
          </p:cNvSpPr>
          <p:nvPr>
            <p:ph type="title"/>
          </p:nvPr>
        </p:nvSpPr>
        <p:spPr>
          <a:xfrm>
            <a:off x="792675" y="3742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Android vs. IPhone</a:t>
            </a:r>
          </a:p>
        </p:txBody>
      </p:sp>
      <p:graphicFrame>
        <p:nvGraphicFramePr>
          <p:cNvPr id="308" name="Shape 308"/>
          <p:cNvGraphicFramePr/>
          <p:nvPr/>
        </p:nvGraphicFramePr>
        <p:xfrm>
          <a:off x="5356628" y="1601310"/>
          <a:ext cx="6322227" cy="4996260"/>
        </p:xfrm>
        <a:graphic>
          <a:graphicData uri="http://schemas.openxmlformats.org/drawingml/2006/table">
            <a:tbl>
              <a:tblPr firstRow="1" bandRow="1">
                <a:noFill/>
                <a:tableStyleId>{BB0F44C0-855C-4A5D-8664-AA7CBC0B9604}</a:tableStyleId>
              </a:tblPr>
              <a:tblGrid>
                <a:gridCol w="21074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7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74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9925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dirty="0"/>
                        <a:t>Android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Apple iOS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9252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/>
                        <a:t>Cost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b="1" dirty="0"/>
                        <a:t>Free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dirty="0"/>
                        <a:t>$99/</a:t>
                      </a:r>
                      <a:r>
                        <a:rPr lang="en-US" dirty="0" err="1"/>
                        <a:t>yr</a:t>
                      </a:r>
                      <a:r>
                        <a:rPr lang="en-US" dirty="0"/>
                        <a:t> + $500+ (Computer)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9252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/>
                        <a:t>Software Experience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b="1" dirty="0"/>
                        <a:t>High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/>
                        <a:t>Low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9252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/>
                        <a:t>User Engagement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dirty="0"/>
                        <a:t> </a:t>
                      </a:r>
                      <a:r>
                        <a:rPr lang="en-US" b="1" dirty="0"/>
                        <a:t>~52% of the market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dirty="0"/>
                        <a:t>~37% of the market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9252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/>
                        <a:t>Technical Support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dirty="0"/>
                        <a:t>High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dirty="0"/>
                        <a:t>High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09" name="Shape 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152" y="1614438"/>
            <a:ext cx="3618410" cy="30848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694124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/>
              <a:t>Software Flow</a:t>
            </a:r>
          </a:p>
        </p:txBody>
      </p:sp>
    </p:spTree>
    <p:extLst>
      <p:ext uri="{BB962C8B-B14F-4D97-AF65-F5344CB8AC3E}">
        <p14:creationId xmlns:p14="http://schemas.microsoft.com/office/powerpoint/2010/main" val="30705474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75002"/>
            <a:ext cx="9601200" cy="1485900"/>
          </a:xfrm>
        </p:spPr>
        <p:txBody>
          <a:bodyPr/>
          <a:lstStyle/>
          <a:p>
            <a:r>
              <a:rPr lang="en-US" dirty="0"/>
              <a:t>Fingerprint Process Flow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5513550" y="1257300"/>
            <a:ext cx="5455448" cy="4610101"/>
          </a:xfrm>
        </p:spPr>
        <p:txBody>
          <a:bodyPr/>
          <a:lstStyle/>
          <a:p>
            <a:r>
              <a:rPr lang="en-US" dirty="0"/>
              <a:t>After powering </a:t>
            </a:r>
            <a:r>
              <a:rPr lang="en-US" dirty="0" err="1"/>
              <a:t>Breathalock</a:t>
            </a:r>
            <a:r>
              <a:rPr lang="en-US" dirty="0"/>
              <a:t> on before proceeding the user must</a:t>
            </a:r>
          </a:p>
          <a:p>
            <a:pPr lvl="1"/>
            <a:r>
              <a:rPr lang="en-US" dirty="0"/>
              <a:t>Have a fingerprint stored</a:t>
            </a:r>
          </a:p>
          <a:p>
            <a:pPr lvl="1"/>
            <a:r>
              <a:rPr lang="en-US" dirty="0"/>
              <a:t>Scan your finger</a:t>
            </a:r>
          </a:p>
          <a:p>
            <a:r>
              <a:rPr lang="en-US" dirty="0"/>
              <a:t>The user will place their finger on the scanner</a:t>
            </a:r>
          </a:p>
          <a:p>
            <a:r>
              <a:rPr lang="en-US" dirty="0"/>
              <a:t>The scanner takes roughly 2 seconds to scan</a:t>
            </a:r>
          </a:p>
          <a:p>
            <a:r>
              <a:rPr lang="en-US" dirty="0"/>
              <a:t>The device then compares that image to  </a:t>
            </a: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b="13341"/>
          <a:stretch/>
        </p:blipFill>
        <p:spPr>
          <a:xfrm>
            <a:off x="1335250" y="1097821"/>
            <a:ext cx="3681250" cy="5537009"/>
          </a:xfrm>
        </p:spPr>
      </p:pic>
    </p:spTree>
    <p:extLst>
      <p:ext uri="{BB962C8B-B14F-4D97-AF65-F5344CB8AC3E}">
        <p14:creationId xmlns:p14="http://schemas.microsoft.com/office/powerpoint/2010/main" val="16873892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75002"/>
            <a:ext cx="9601200" cy="1485900"/>
          </a:xfrm>
        </p:spPr>
        <p:txBody>
          <a:bodyPr/>
          <a:lstStyle/>
          <a:p>
            <a:r>
              <a:rPr lang="en-US" dirty="0"/>
              <a:t>Gas Sensor Software Flow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210300" y="1130300"/>
            <a:ext cx="5455448" cy="4610101"/>
          </a:xfrm>
        </p:spPr>
        <p:txBody>
          <a:bodyPr/>
          <a:lstStyle/>
          <a:p>
            <a:r>
              <a:rPr lang="en-US" dirty="0"/>
              <a:t>Before processing Alcohol content in air the user must</a:t>
            </a:r>
          </a:p>
          <a:p>
            <a:pPr lvl="1"/>
            <a:r>
              <a:rPr lang="en-US" dirty="0"/>
              <a:t>Unlock the device with the fingerprint sensor</a:t>
            </a:r>
          </a:p>
          <a:p>
            <a:pPr lvl="1"/>
            <a:r>
              <a:rPr lang="en-US" dirty="0"/>
              <a:t>Wait for warming time</a:t>
            </a:r>
          </a:p>
          <a:p>
            <a:r>
              <a:rPr lang="en-US" dirty="0"/>
              <a:t>The device will begin reading the analog values passed over the sensor</a:t>
            </a:r>
          </a:p>
          <a:p>
            <a:r>
              <a:rPr lang="en-US" dirty="0"/>
              <a:t>To mitigate abnormal readings we average four readings together</a:t>
            </a:r>
          </a:p>
          <a:p>
            <a:r>
              <a:rPr lang="en-US" dirty="0"/>
              <a:t>Push the results to standard out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23893"/>
          <a:stretch/>
        </p:blipFill>
        <p:spPr>
          <a:xfrm>
            <a:off x="985837" y="917951"/>
            <a:ext cx="4945063" cy="578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4650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75002"/>
            <a:ext cx="9601200" cy="1485900"/>
          </a:xfrm>
        </p:spPr>
        <p:txBody>
          <a:bodyPr/>
          <a:lstStyle/>
          <a:p>
            <a:r>
              <a:rPr lang="en-US" dirty="0"/>
              <a:t>Bluetooth Software Flow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210300" y="1130300"/>
            <a:ext cx="5455448" cy="4610101"/>
          </a:xfrm>
        </p:spPr>
        <p:txBody>
          <a:bodyPr/>
          <a:lstStyle/>
          <a:p>
            <a:r>
              <a:rPr lang="en-US" dirty="0"/>
              <a:t>When the device is enabled it should be checking for mobile connection</a:t>
            </a:r>
          </a:p>
          <a:p>
            <a:r>
              <a:rPr lang="en-US" dirty="0"/>
              <a:t>If connected begin streaming data to the Android app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42129"/>
          <a:stretch/>
        </p:blipFill>
        <p:spPr>
          <a:xfrm>
            <a:off x="1680364" y="774922"/>
            <a:ext cx="3303588" cy="608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511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Rectangle 3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effectLst/>
        </p:spPr>
      </p:sp>
      <p:grpSp>
        <p:nvGrpSpPr>
          <p:cNvPr id="128" name="Group 12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29" name="Freeform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30" name="Freeform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93" name="Rectangle 19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27878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97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14" name="Shape 314"/>
          <p:cNvSpPr txBox="1">
            <a:spLocks noGrp="1"/>
          </p:cNvSpPr>
          <p:nvPr>
            <p:ph type="title"/>
          </p:nvPr>
        </p:nvSpPr>
        <p:spPr>
          <a:xfrm>
            <a:off x="6711885" y="634028"/>
            <a:ext cx="4798243" cy="373283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marL="0" marR="0" lvl="0" indent="0" algn="ctr">
              <a:buClr>
                <a:schemeClr val="dk1"/>
              </a:buClr>
              <a:buSzPct val="25000"/>
            </a:pPr>
            <a:r>
              <a:rPr lang="en-US" sz="7200" b="0" i="0" u="none" strike="noStrike" cap="all" dirty="0">
                <a:sym typeface="Calibri"/>
              </a:rPr>
              <a:t>Total Process Flow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22037"/>
          <a:stretch/>
        </p:blipFill>
        <p:spPr>
          <a:xfrm>
            <a:off x="922443" y="1257300"/>
            <a:ext cx="4895383" cy="452968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885436" y="214113"/>
            <a:ext cx="9601200" cy="100508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/>
              <a:t>Android App </a:t>
            </a:r>
            <a:r>
              <a:rPr lang="en-US" sz="4400" b="0" i="0" u="none" strike="noStrike" cap="none" dirty="0">
                <a:ea typeface="Calibri"/>
                <a:cs typeface="Calibri"/>
                <a:sym typeface="Calibri"/>
              </a:rPr>
              <a:t>Features</a:t>
            </a:r>
          </a:p>
        </p:txBody>
      </p:sp>
      <p:sp>
        <p:nvSpPr>
          <p:cNvPr id="326" name="Shape 326"/>
          <p:cNvSpPr txBox="1">
            <a:spLocks noGrp="1"/>
          </p:cNvSpPr>
          <p:nvPr>
            <p:ph sz="half" idx="1"/>
          </p:nvPr>
        </p:nvSpPr>
        <p:spPr>
          <a:xfrm>
            <a:off x="7537512" y="1498674"/>
            <a:ext cx="4361700" cy="43512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sz="2800" dirty="0"/>
              <a:t>Main Screen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BAC / PPM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Lock Status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Call Uber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Record data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sz="2800" dirty="0"/>
              <a:t>Profile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Avatar Picture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Name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Height/Weight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View Logs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Modify Fingerprint </a:t>
            </a:r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175" y="1498674"/>
            <a:ext cx="3022625" cy="4725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Shape 3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7849" y="1498675"/>
            <a:ext cx="3150563" cy="4725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10706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/>
              <a:t>Procedure</a:t>
            </a:r>
          </a:p>
        </p:txBody>
      </p:sp>
      <p:sp>
        <p:nvSpPr>
          <p:cNvPr id="334" name="Shape 334"/>
          <p:cNvSpPr txBox="1">
            <a:spLocks noGrp="1"/>
          </p:cNvSpPr>
          <p:nvPr>
            <p:ph idx="1"/>
          </p:nvPr>
        </p:nvSpPr>
        <p:spPr>
          <a:xfrm>
            <a:off x="7162800" y="1462849"/>
            <a:ext cx="4436650" cy="4421138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Uber option always available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When measuring over the limit the unlock button becomes unavailable on the device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You are prompted with an alert which includes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Ok - returns to menu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Open Uber - this will open the </a:t>
            </a:r>
            <a:r>
              <a:rPr lang="en-US" dirty="0" err="1"/>
              <a:t>uber</a:t>
            </a:r>
            <a:r>
              <a:rPr lang="en-US" dirty="0"/>
              <a:t> app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35" name="Shape 335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6587" y="1462849"/>
            <a:ext cx="3154680" cy="4732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Shape 336"/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8070" y="1462850"/>
            <a:ext cx="3154680" cy="4732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>
            <a:spLocks noGrp="1"/>
          </p:cNvSpPr>
          <p:nvPr>
            <p:ph type="title"/>
          </p:nvPr>
        </p:nvSpPr>
        <p:spPr>
          <a:xfrm>
            <a:off x="838200" y="175002"/>
            <a:ext cx="9601200" cy="9361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dirty="0">
                <a:ea typeface="Calibri"/>
                <a:cs typeface="Calibri"/>
                <a:sym typeface="Calibri"/>
              </a:rPr>
              <a:t>Prototyping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"/>
          </p:nvPr>
        </p:nvSpPr>
        <p:spPr>
          <a:xfrm>
            <a:off x="6525014" y="1810408"/>
            <a:ext cx="4443984" cy="1354368"/>
          </a:xfrm>
        </p:spPr>
        <p:txBody>
          <a:bodyPr/>
          <a:lstStyle/>
          <a:p>
            <a:r>
              <a:rPr lang="en-US" dirty="0"/>
              <a:t>Pictured Development Board (left to right):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571500" indent="-342900">
              <a:spcBef>
                <a:spcPts val="0"/>
              </a:spcBef>
            </a:pPr>
            <a:r>
              <a:rPr lang="en-US" dirty="0"/>
              <a:t>Fingerprint Sensor</a:t>
            </a:r>
          </a:p>
          <a:p>
            <a:pPr marL="571500" indent="-342900">
              <a:spcBef>
                <a:spcPts val="0"/>
              </a:spcBef>
            </a:pPr>
            <a:r>
              <a:rPr lang="en-US" dirty="0"/>
              <a:t>Alcohol Sensor (MQ-3)</a:t>
            </a:r>
          </a:p>
          <a:p>
            <a:pPr marL="571500" indent="-342900">
              <a:spcBef>
                <a:spcPts val="0"/>
              </a:spcBef>
            </a:pPr>
            <a:r>
              <a:rPr lang="en-US" dirty="0"/>
              <a:t>Bluetooth</a:t>
            </a:r>
          </a:p>
          <a:p>
            <a:pPr marL="571500" indent="-342900">
              <a:spcBef>
                <a:spcPts val="0"/>
              </a:spcBef>
            </a:pPr>
            <a:r>
              <a:rPr lang="en-US" dirty="0"/>
              <a:t>Development Board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8" name="Shape 342" descr="IMG_20170216_194033.jpg"/>
          <p:cNvPicPr preferRelativeResize="0">
            <a:picLocks noGrp="1" noChangeAspect="1"/>
          </p:cNvPicPr>
          <p:nvPr>
            <p:ph sz="half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606" y="1810408"/>
            <a:ext cx="5409302" cy="40569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/>
              <a:t>Administrative Content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Specifications and Requirements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sz="half" idx="1"/>
          </p:nvPr>
        </p:nvSpPr>
        <p:spPr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900"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98" name="Shape 98"/>
          <p:cNvGraphicFramePr/>
          <p:nvPr>
            <p:extLst>
              <p:ext uri="{D42A27DB-BD31-4B8C-83A1-F6EECF244321}">
                <p14:modId xmlns:p14="http://schemas.microsoft.com/office/powerpoint/2010/main" val="1575308171"/>
              </p:ext>
            </p:extLst>
          </p:nvPr>
        </p:nvGraphicFramePr>
        <p:xfrm>
          <a:off x="1195754" y="2068704"/>
          <a:ext cx="10043746" cy="374892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2236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072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6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Size</a:t>
                      </a:r>
                      <a:endParaRPr lang="en-US" sz="2000" b="1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000" dirty="0"/>
                        <a:t>3” x 3” x 7”</a:t>
                      </a:r>
                      <a:endParaRPr lang="en-US" sz="20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000" dirty="0"/>
                        <a:t>Weight</a:t>
                      </a:r>
                      <a:endParaRPr lang="en-US"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000" dirty="0"/>
                        <a:t>less than a pound</a:t>
                      </a:r>
                      <a:endPara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6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Power</a:t>
                      </a:r>
                      <a:endParaRPr lang="en-US" sz="2000" b="1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000" dirty="0"/>
                        <a:t>within 20V</a:t>
                      </a:r>
                      <a:endPara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322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000" dirty="0"/>
                        <a:t>System</a:t>
                      </a:r>
                      <a:endParaRPr lang="en-US"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429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00000"/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Both sensors must operate with a delay of less than 10 seconds.</a:t>
                      </a:r>
                    </a:p>
                    <a:p>
                      <a:pPr marL="457200" lvl="0" indent="-3429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00000"/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When a lock signal is sent, the automotive should be locked.</a:t>
                      </a:r>
                    </a:p>
                    <a:p>
                      <a:pPr marL="457200" lvl="0" indent="-3429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00000"/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When a blood alcohol content is at .08 or above, the device must not be able to transmit an unlock signal.</a:t>
                      </a:r>
                    </a:p>
                    <a:p>
                      <a:pPr marL="457200" lvl="0" indent="-3429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00000"/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The device must be able to store the fingerprint data of registered user.</a:t>
                      </a:r>
                      <a:endParaRPr lang="en-US" sz="20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6875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ea typeface="Calibri"/>
                <a:cs typeface="Calibri"/>
                <a:sym typeface="Calibri"/>
              </a:rPr>
              <a:t>Work Distribution</a:t>
            </a:r>
          </a:p>
        </p:txBody>
      </p:sp>
      <p:graphicFrame>
        <p:nvGraphicFramePr>
          <p:cNvPr id="355" name="Shape 355"/>
          <p:cNvGraphicFramePr/>
          <p:nvPr>
            <p:extLst>
              <p:ext uri="{D42A27DB-BD31-4B8C-83A1-F6EECF244321}">
                <p14:modId xmlns:p14="http://schemas.microsoft.com/office/powerpoint/2010/main" val="3274476863"/>
              </p:ext>
            </p:extLst>
          </p:nvPr>
        </p:nvGraphicFramePr>
        <p:xfrm>
          <a:off x="1168399" y="2184400"/>
          <a:ext cx="10566402" cy="3650321"/>
        </p:xfrm>
        <a:graphic>
          <a:graphicData uri="http://schemas.openxmlformats.org/drawingml/2006/table">
            <a:tbl>
              <a:tblPr firstRow="1" bandRow="1">
                <a:noFill/>
                <a:tableStyleId>{BB0F44C0-855C-4A5D-8664-AA7CBC0B9604}</a:tableStyleId>
              </a:tblPr>
              <a:tblGrid>
                <a:gridCol w="15094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9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94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61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28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094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094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5659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Name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dirty="0"/>
                        <a:t>Power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dirty="0"/>
                        <a:t>Component Testing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dirty="0"/>
                        <a:t>PCB Schematic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PCB Board Layout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Software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Mobile Application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725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 dirty="0"/>
                        <a:t>Nick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Secondary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Primary 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Primary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Secondary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Secondary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725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/>
                        <a:t>Charles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dirty="0"/>
                        <a:t>Secondary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Primary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Primary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9921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b="1" dirty="0"/>
                        <a:t>Nam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 dirty="0"/>
                        <a:t>Primary 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Secondary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800"/>
                        <a:t>Primary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800" dirty="0"/>
                        <a:t>Secondary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title"/>
          </p:nvPr>
        </p:nvSpPr>
        <p:spPr>
          <a:xfrm>
            <a:off x="1003300" y="92875"/>
            <a:ext cx="6565025" cy="823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/>
              <a:t>Budget Analysis </a:t>
            </a:r>
          </a:p>
        </p:txBody>
      </p:sp>
      <p:graphicFrame>
        <p:nvGraphicFramePr>
          <p:cNvPr id="363" name="Shape 363"/>
          <p:cNvGraphicFramePr/>
          <p:nvPr>
            <p:extLst>
              <p:ext uri="{D42A27DB-BD31-4B8C-83A1-F6EECF244321}">
                <p14:modId xmlns:p14="http://schemas.microsoft.com/office/powerpoint/2010/main" val="4048732780"/>
              </p:ext>
            </p:extLst>
          </p:nvPr>
        </p:nvGraphicFramePr>
        <p:xfrm>
          <a:off x="878937" y="929925"/>
          <a:ext cx="5482752" cy="502890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370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0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06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06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Estimated Cost</a:t>
                      </a:r>
                      <a:endParaRPr lang="en-US" sz="28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lang="en-US" sz="1200" b="1" dirty="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lang="en-US" sz="1200" b="1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lang="en-US" sz="12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284337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Part</a:t>
                      </a:r>
                      <a:endParaRPr lang="en-US" sz="1400" b="1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Quantity</a:t>
                      </a:r>
                      <a:endParaRPr lang="en-US" sz="1400" b="1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Cost</a:t>
                      </a:r>
                      <a:endParaRPr lang="en-US" sz="14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Total</a:t>
                      </a:r>
                      <a:endParaRPr lang="en-US" sz="14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Microcontroller</a:t>
                      </a:r>
                      <a:endParaRPr lang="en-US" sz="14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2</a:t>
                      </a:r>
                      <a:endParaRPr lang="en-US" sz="14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$10-$20</a:t>
                      </a:r>
                      <a:endParaRPr lang="en-US" sz="14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 dirty="0"/>
                        <a:t>$20-$40</a:t>
                      </a:r>
                      <a:endParaRPr lang="en-US" sz="1400" dirty="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Fingerprint Sensor</a:t>
                      </a:r>
                      <a:endParaRPr lang="en-US" sz="14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2</a:t>
                      </a:r>
                      <a:endParaRPr lang="en-US" sz="14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$30-$45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 dirty="0"/>
                        <a:t>$60-$90</a:t>
                      </a:r>
                      <a:endParaRPr lang="en-US" sz="1400" dirty="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Bluetooth Module</a:t>
                      </a:r>
                      <a:endParaRPr lang="en-US" sz="14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2</a:t>
                      </a:r>
                      <a:endParaRPr lang="en-US" sz="14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$20-$35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$40-$50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Blood alcohol Sensor</a:t>
                      </a:r>
                      <a:endParaRPr lang="en-US" sz="14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2</a:t>
                      </a:r>
                      <a:endParaRPr lang="en-US" sz="14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$30-$45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$60-$90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Battery</a:t>
                      </a:r>
                      <a:endParaRPr lang="en-US" sz="14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6</a:t>
                      </a:r>
                      <a:endParaRPr lang="en-US" sz="14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$3-$5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 dirty="0"/>
                        <a:t>$6-$10</a:t>
                      </a:r>
                      <a:endParaRPr lang="en-US" sz="1400" dirty="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>
                          <a:latin typeface="+mn-lt"/>
                        </a:rPr>
                        <a:t>Remote Key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2</a:t>
                      </a:r>
                      <a:endParaRPr lang="en-US" sz="14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$20-$30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$40-$60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PCB</a:t>
                      </a:r>
                      <a:endParaRPr lang="en-US" sz="14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3</a:t>
                      </a:r>
                      <a:endParaRPr lang="en-US" sz="14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$20-$30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400"/>
                        <a:t>$60-$90</a:t>
                      </a:r>
                      <a:endParaRPr lang="en-US" sz="14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b="1" dirty="0"/>
                        <a:t>Estimated Grand Total</a:t>
                      </a:r>
                      <a:endParaRPr lang="en-US" sz="14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sz="14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sz="1400" b="1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b="1" dirty="0"/>
                        <a:t>$376-$430</a:t>
                      </a:r>
                      <a:endParaRPr lang="en-US" sz="14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364" name="Shape 364"/>
          <p:cNvGraphicFramePr/>
          <p:nvPr>
            <p:extLst>
              <p:ext uri="{D42A27DB-BD31-4B8C-83A1-F6EECF244321}">
                <p14:modId xmlns:p14="http://schemas.microsoft.com/office/powerpoint/2010/main" val="1276142726"/>
              </p:ext>
            </p:extLst>
          </p:nvPr>
        </p:nvGraphicFramePr>
        <p:xfrm>
          <a:off x="6958587" y="916675"/>
          <a:ext cx="4754880" cy="572985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188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2800" dirty="0"/>
                        <a:t>Actual Costs</a:t>
                      </a:r>
                      <a:endParaRPr lang="en-US" sz="2800" b="0" dirty="0">
                        <a:latin typeface="+mj-lt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lang="en-US" sz="1200" b="1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lang="en-US" sz="1200" b="1" dirty="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lang="en-US" sz="12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8302881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Part</a:t>
                      </a:r>
                      <a:endParaRPr lang="en-US" sz="12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Quantity</a:t>
                      </a:r>
                      <a:endParaRPr lang="en-US" sz="12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Cost</a:t>
                      </a:r>
                      <a:endParaRPr lang="en-US" sz="1200" b="1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Total</a:t>
                      </a:r>
                      <a:endParaRPr lang="en-US" sz="12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Microcontroller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1(3 pieces)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 dirty="0"/>
                        <a:t>$15</a:t>
                      </a:r>
                      <a:endParaRPr lang="en-US" sz="1200" dirty="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$15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Fingerprint Sensor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1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 dirty="0"/>
                        <a:t>$50</a:t>
                      </a:r>
                      <a:endParaRPr lang="en-US" sz="1200" dirty="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$50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Bluetooth Module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1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$20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$20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Gas sensor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2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$5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$10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RF transmitter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3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$7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$21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RF receiver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1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$5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$5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FTDI board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1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$8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$8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Crystal Oscillators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1(10 pieces)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$6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$6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N-channel MOSFET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1(7 pieces)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$7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$7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Dip Socket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1(10 pieces)</a:t>
                      </a:r>
                      <a:endParaRPr lang="en-US" sz="120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$7</a:t>
                      </a:r>
                      <a:endParaRPr lang="en-US" sz="120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 dirty="0"/>
                        <a:t>$7</a:t>
                      </a:r>
                      <a:endParaRPr lang="en-US" sz="1200" dirty="0">
                        <a:solidFill>
                          <a:schemeClr val="dk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b="1"/>
                        <a:t>Total</a:t>
                      </a:r>
                      <a:endParaRPr lang="en-US" sz="1200" b="1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endParaRPr sz="1200" b="1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endParaRPr sz="12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-US" sz="1200" b="1" dirty="0"/>
                        <a:t>$149</a:t>
                      </a:r>
                      <a:endParaRPr lang="en-US" sz="12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Analysis (per item)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543161846"/>
              </p:ext>
            </p:extLst>
          </p:nvPr>
        </p:nvGraphicFramePr>
        <p:xfrm>
          <a:off x="1739900" y="1092200"/>
          <a:ext cx="9944100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059526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Financing</a:t>
            </a:r>
          </a:p>
        </p:txBody>
      </p:sp>
      <p:sp>
        <p:nvSpPr>
          <p:cNvPr id="370" name="Shape 370"/>
          <p:cNvSpPr txBox="1">
            <a:spLocks noGrp="1"/>
          </p:cNvSpPr>
          <p:nvPr>
            <p:ph idx="1"/>
          </p:nvPr>
        </p:nvSpPr>
        <p:spPr>
          <a:xfrm>
            <a:off x="1371600" y="1473200"/>
            <a:ext cx="9601200" cy="4394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No sponsorship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We are self-funded and have no sponsorships therefore, are able to create the product to our own preferences with no constraints.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We have to pay for everything ourselves.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Shape 375"/>
          <p:cNvPicPr preferRelativeResize="0"/>
          <p:nvPr/>
        </p:nvPicPr>
        <p:blipFill rotWithShape="1">
          <a:blip r:embed="rId3">
            <a:alphaModFix/>
          </a:blip>
          <a:srcRect t="10316"/>
          <a:stretch/>
        </p:blipFill>
        <p:spPr>
          <a:xfrm>
            <a:off x="1562100" y="1219200"/>
            <a:ext cx="10312399" cy="49450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>
            <a:spLocks noGrp="1"/>
          </p:cNvSpPr>
          <p:nvPr>
            <p:ph type="title"/>
          </p:nvPr>
        </p:nvSpPr>
        <p:spPr>
          <a:xfrm>
            <a:off x="876300" y="214114"/>
            <a:ext cx="9601200" cy="9923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ea typeface="Calibri"/>
                <a:cs typeface="Calibri"/>
                <a:sym typeface="Calibri"/>
              </a:rPr>
              <a:t>Concerns and Issues</a:t>
            </a:r>
            <a:endParaRPr lang="en-US" sz="4400" b="0" i="0" u="none" strike="noStrike" cap="none" dirty="0">
              <a:ea typeface="Calibri"/>
              <a:cs typeface="Calibri"/>
              <a:sym typeface="Calibri"/>
            </a:endParaRPr>
          </a:p>
        </p:txBody>
      </p:sp>
      <p:sp>
        <p:nvSpPr>
          <p:cNvPr id="381" name="Shape 381"/>
          <p:cNvSpPr txBox="1">
            <a:spLocks noGrp="1"/>
          </p:cNvSpPr>
          <p:nvPr>
            <p:ph idx="1"/>
          </p:nvPr>
        </p:nvSpPr>
        <p:spPr>
          <a:xfrm>
            <a:off x="6320115" y="1411941"/>
            <a:ext cx="5298141" cy="44151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>
                <a:latin typeface="+mj-lt"/>
              </a:rPr>
              <a:t>Gas sensor calibration: “0.4mg/L</a:t>
            </a:r>
          </a:p>
          <a:p>
            <a:pPr lvl="1"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>
                <a:latin typeface="+mj-lt"/>
              </a:rPr>
              <a:t>Correlation</a:t>
            </a:r>
          </a:p>
          <a:p>
            <a:pPr lvl="1"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>
                <a:latin typeface="+mj-lt"/>
              </a:rPr>
              <a:t>New sensor: ULPSM-</a:t>
            </a:r>
            <a:r>
              <a:rPr lang="en-US" dirty="0" err="1">
                <a:latin typeface="+mj-lt"/>
              </a:rPr>
              <a:t>Ethonol</a:t>
            </a:r>
            <a:r>
              <a:rPr lang="en-US" dirty="0">
                <a:latin typeface="+mj-lt"/>
              </a:rPr>
              <a:t> 968-007</a:t>
            </a:r>
          </a:p>
          <a:p>
            <a:pPr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>
                <a:latin typeface="+mj-lt"/>
              </a:rPr>
              <a:t>Project enclosure</a:t>
            </a:r>
          </a:p>
          <a:p>
            <a:pPr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>
                <a:latin typeface="+mj-lt"/>
              </a:rPr>
              <a:t>PCB connections </a:t>
            </a:r>
          </a:p>
          <a:p>
            <a:pPr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>
                <a:latin typeface="+mj-lt"/>
              </a:rPr>
              <a:t>System optimization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12" y="1589000"/>
            <a:ext cx="4061000" cy="40610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 txBox="1">
            <a:spLocks noGrp="1"/>
          </p:cNvSpPr>
          <p:nvPr>
            <p:ph type="title"/>
          </p:nvPr>
        </p:nvSpPr>
        <p:spPr>
          <a:xfrm>
            <a:off x="901450" y="1844600"/>
            <a:ext cx="11112750" cy="2308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16600" b="1" i="0" u="none" strike="noStrike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ea typeface="Calibri"/>
                <a:cs typeface="Calibri"/>
                <a:sym typeface="Calibri"/>
              </a:rPr>
              <a:t>Questions?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838200" y="238475"/>
            <a:ext cx="10515600" cy="10025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/>
              <a:t>Overall </a:t>
            </a: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Block Diagram</a:t>
            </a:r>
          </a:p>
        </p:txBody>
      </p:sp>
      <p:pic>
        <p:nvPicPr>
          <p:cNvPr id="104" name="Shape 104" descr="New Open Me First - Getting Started (1).png"/>
          <p:cNvPicPr preferRelativeResize="0"/>
          <p:nvPr/>
        </p:nvPicPr>
        <p:blipFill rotWithShape="1">
          <a:blip r:embed="rId3">
            <a:alphaModFix/>
          </a:blip>
          <a:srcRect t="21439"/>
          <a:stretch/>
        </p:blipFill>
        <p:spPr>
          <a:xfrm>
            <a:off x="1720475" y="1092201"/>
            <a:ext cx="9252325" cy="522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 descr="Overall Diagram by Person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503" y="1377246"/>
            <a:ext cx="8442119" cy="50688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Distribution Diagram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6"/>
          <p:cNvSpPr>
            <a:spLocks noGrp="1"/>
          </p:cNvSpPr>
          <p:nvPr>
            <p:ph type="title"/>
          </p:nvPr>
        </p:nvSpPr>
        <p:spPr>
          <a:xfrm>
            <a:off x="952500" y="114301"/>
            <a:ext cx="9601200" cy="800100"/>
          </a:xfrm>
        </p:spPr>
        <p:txBody>
          <a:bodyPr/>
          <a:lstStyle/>
          <a:p>
            <a:r>
              <a:rPr lang="en-US" dirty="0"/>
              <a:t>Sensor Workflows</a:t>
            </a:r>
          </a:p>
        </p:txBody>
      </p:sp>
      <p:pic>
        <p:nvPicPr>
          <p:cNvPr id="14" name="Shape 109" descr="Overall Diagram by Person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503" y="1377246"/>
            <a:ext cx="8442119" cy="50688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3815644" y="2709332"/>
            <a:ext cx="1659468" cy="3046143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989000" y="176624"/>
            <a:ext cx="9086850" cy="902875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Alcohol Sensor Options</a:t>
            </a:r>
          </a:p>
        </p:txBody>
      </p:sp>
      <p:pic>
        <p:nvPicPr>
          <p:cNvPr id="122" name="Shape 122" descr="AlcoholSensorPicture1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532425" y="1563874"/>
            <a:ext cx="1279550" cy="1329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3" name="Shape 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7851" y="1432537"/>
            <a:ext cx="2798449" cy="14920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8" name="Shape 132"/>
          <p:cNvGraphicFramePr/>
          <p:nvPr>
            <p:extLst>
              <p:ext uri="{D42A27DB-BD31-4B8C-83A1-F6EECF244321}">
                <p14:modId xmlns:p14="http://schemas.microsoft.com/office/powerpoint/2010/main" val="368385153"/>
              </p:ext>
            </p:extLst>
          </p:nvPr>
        </p:nvGraphicFramePr>
        <p:xfrm>
          <a:off x="1447800" y="3120175"/>
          <a:ext cx="10287000" cy="3590450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29949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4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07897">
                  <a:extLst>
                    <a:ext uri="{9D8B030D-6E8A-4147-A177-3AD203B41FA5}">
                      <a16:colId xmlns:a16="http://schemas.microsoft.com/office/drawing/2014/main" val="3563742050"/>
                    </a:ext>
                  </a:extLst>
                </a:gridCol>
              </a:tblGrid>
              <a:tr h="7092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400" u="none" strike="noStrike" cap="none" dirty="0"/>
                        <a:t>Component</a:t>
                      </a: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400" u="none" strike="noStrike" cap="none" dirty="0"/>
                        <a:t>MQ-3</a:t>
                      </a: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SPEC ULPSM-Ethanol 968-007</a:t>
                      </a:r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endParaRPr lang="en-US" sz="2400" u="none" strike="noStrike" cap="none" dirty="0"/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156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400" dirty="0"/>
                        <a:t>Cost</a:t>
                      </a:r>
                      <a:endParaRPr lang="en-US"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400" dirty="0"/>
                        <a:t>$4.95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>
                          <a:effectLst/>
                        </a:rPr>
                        <a:t>$50.00</a:t>
                      </a:r>
                      <a:endParaRPr lang="en-US" sz="2400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156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400" dirty="0"/>
                        <a:t>Read Data</a:t>
                      </a:r>
                      <a:endParaRPr lang="en-US"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400" dirty="0"/>
                        <a:t>Analog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>
                          <a:effectLst/>
                        </a:rPr>
                        <a:t>Analog Voltage</a:t>
                      </a:r>
                      <a:endParaRPr lang="en-US" sz="2400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7156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400" dirty="0"/>
                        <a:t>Voltage Required</a:t>
                      </a:r>
                      <a:endParaRPr lang="en-US"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400" dirty="0"/>
                        <a:t>5v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>
                          <a:effectLst/>
                        </a:rPr>
                        <a:t>3v</a:t>
                      </a:r>
                      <a:endParaRPr lang="en-US" sz="2400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7156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400" dirty="0"/>
                        <a:t>Product Support</a:t>
                      </a:r>
                      <a:endParaRPr lang="en-US"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400" dirty="0"/>
                        <a:t>Low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dirty="0">
                          <a:effectLst/>
                        </a:rPr>
                        <a:t>High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7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Deciding Factor:</a:t>
                      </a:r>
                      <a:endParaRPr lang="en-US" sz="2400" b="1" dirty="0"/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2400" b="1" dirty="0"/>
                        <a:t>MQ-3</a:t>
                      </a:r>
                      <a:r>
                        <a:rPr lang="en-US" sz="2400" dirty="0"/>
                        <a:t>  for overall product cost</a:t>
                      </a:r>
                      <a:endParaRPr lang="en-US" sz="2400" b="1" dirty="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lang="en-US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1295400" y="89781"/>
            <a:ext cx="9601200" cy="99435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Alcohol </a:t>
            </a:r>
            <a:r>
              <a:rPr lang="en-US" sz="4400" b="0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Sensor</a:t>
            </a: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Characteristics</a:t>
            </a:r>
          </a:p>
        </p:txBody>
      </p:sp>
      <p:pic>
        <p:nvPicPr>
          <p:cNvPr id="130" name="Shape 130" descr="AlcoholSensorPicture1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424749" y="1244600"/>
            <a:ext cx="1834442" cy="19923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1" name="Shape 131" descr="AlcoholSensorPicture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08670" y="1244072"/>
            <a:ext cx="1929030" cy="19928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132" name="Shape 132"/>
          <p:cNvGraphicFramePr/>
          <p:nvPr>
            <p:extLst>
              <p:ext uri="{D42A27DB-BD31-4B8C-83A1-F6EECF244321}">
                <p14:modId xmlns:p14="http://schemas.microsoft.com/office/powerpoint/2010/main" val="3194978420"/>
              </p:ext>
            </p:extLst>
          </p:nvPr>
        </p:nvGraphicFramePr>
        <p:xfrm>
          <a:off x="2095499" y="3396852"/>
          <a:ext cx="9249833" cy="3195955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41714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78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97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 dirty="0"/>
                        <a:t>Component</a:t>
                      </a: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 dirty="0"/>
                        <a:t>MQ-3</a:t>
                      </a: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7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 dirty="0"/>
                        <a:t>Sensor Type</a:t>
                      </a: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 dirty="0"/>
                        <a:t>Semiconductor </a:t>
                      </a: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7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 dirty="0"/>
                        <a:t>Target Gas Type</a:t>
                      </a: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/>
                        <a:t>Alcohol</a:t>
                      </a: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7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/>
                        <a:t>Detection Range</a:t>
                      </a: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/>
                        <a:t>25-500ppm alcohol</a:t>
                      </a: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7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/>
                        <a:t>Heater Voltage</a:t>
                      </a: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/>
                        <a:t>5.0V</a:t>
                      </a: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99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 dirty="0"/>
                        <a:t>Output Voltage</a:t>
                      </a: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-US" sz="2800" u="none" strike="noStrike" cap="none" dirty="0"/>
                        <a:t>2.5-4.0V</a:t>
                      </a:r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endParaRPr sz="2800" dirty="0"/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260</TotalTime>
  <Words>1467</Words>
  <Application>Microsoft Office PowerPoint</Application>
  <PresentationFormat>Widescreen</PresentationFormat>
  <Paragraphs>442</Paragraphs>
  <Slides>46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Arial</vt:lpstr>
      <vt:lpstr>Calibri</vt:lpstr>
      <vt:lpstr>Franklin Gothic Book</vt:lpstr>
      <vt:lpstr>Crop</vt:lpstr>
      <vt:lpstr>BreathaLock Critical Design Review Breathalyzer Integrated Onto A Key fob</vt:lpstr>
      <vt:lpstr>Motivation </vt:lpstr>
      <vt:lpstr>Goals and Objectives</vt:lpstr>
      <vt:lpstr>Specifications and Requirements</vt:lpstr>
      <vt:lpstr>Overall Block Diagram</vt:lpstr>
      <vt:lpstr>Work Distribution Diagram</vt:lpstr>
      <vt:lpstr>Sensor Workflows</vt:lpstr>
      <vt:lpstr>Alcohol Sensor Options</vt:lpstr>
      <vt:lpstr>Alcohol Sensor Characteristics</vt:lpstr>
      <vt:lpstr>Alcohol Sensor Subsystem</vt:lpstr>
      <vt:lpstr>Fingerprint Sensor Options</vt:lpstr>
      <vt:lpstr>Fingerprint Sensor Characteristics</vt:lpstr>
      <vt:lpstr>Bluetooth Module Options</vt:lpstr>
      <vt:lpstr>Bluefruit LE UART Friend</vt:lpstr>
      <vt:lpstr>Power System</vt:lpstr>
      <vt:lpstr>Power options </vt:lpstr>
      <vt:lpstr>Battery Selection </vt:lpstr>
      <vt:lpstr>RF transmitter, RF receiver</vt:lpstr>
      <vt:lpstr>Modeling RF transmitter</vt:lpstr>
      <vt:lpstr>Overall PCB Schematic</vt:lpstr>
      <vt:lpstr>Power PCB Schematic</vt:lpstr>
      <vt:lpstr>Microcontroller PCB schematic </vt:lpstr>
      <vt:lpstr>PCB Transmitter integration Schematic</vt:lpstr>
      <vt:lpstr>PCB sensor Integration Schematic</vt:lpstr>
      <vt:lpstr>PCB  Status LED Integration Schematic</vt:lpstr>
      <vt:lpstr>PCB Eagle Board Layout</vt:lpstr>
      <vt:lpstr>Software &amp; MCU</vt:lpstr>
      <vt:lpstr>Microcontroller Development Environment </vt:lpstr>
      <vt:lpstr>Project Microcontroller  </vt:lpstr>
      <vt:lpstr>Android vs. IPhone</vt:lpstr>
      <vt:lpstr>Software Flow</vt:lpstr>
      <vt:lpstr>Fingerprint Process Flow</vt:lpstr>
      <vt:lpstr>Gas Sensor Software Flow</vt:lpstr>
      <vt:lpstr>Bluetooth Software Flow</vt:lpstr>
      <vt:lpstr>Total Process Flow</vt:lpstr>
      <vt:lpstr>Android App Features</vt:lpstr>
      <vt:lpstr>Procedure</vt:lpstr>
      <vt:lpstr>Prototyping</vt:lpstr>
      <vt:lpstr>Administrative Content</vt:lpstr>
      <vt:lpstr>Work Distribution</vt:lpstr>
      <vt:lpstr>Budget Analysis </vt:lpstr>
      <vt:lpstr>Cost Analysis (per item)</vt:lpstr>
      <vt:lpstr>Financing</vt:lpstr>
      <vt:lpstr>Progress</vt:lpstr>
      <vt:lpstr>Concerns and Issues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BreathaLock Critical Design Review Breathalyzer Integrated Onto A Key fob</dc:title>
  <cp:lastModifiedBy>Gaming</cp:lastModifiedBy>
  <cp:revision>26</cp:revision>
  <dcterms:modified xsi:type="dcterms:W3CDTF">2017-02-17T08:23:22Z</dcterms:modified>
</cp:coreProperties>
</file>